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4247" r:id="rId3"/>
  </p:sldMasterIdLst>
  <p:notesMasterIdLst>
    <p:notesMasterId r:id="rId29"/>
  </p:notesMasterIdLst>
  <p:sldIdLst>
    <p:sldId id="256" r:id="rId4"/>
    <p:sldId id="576" r:id="rId5"/>
    <p:sldId id="583" r:id="rId6"/>
    <p:sldId id="587" r:id="rId7"/>
    <p:sldId id="582" r:id="rId8"/>
    <p:sldId id="580" r:id="rId9"/>
    <p:sldId id="581" r:id="rId10"/>
    <p:sldId id="577" r:id="rId11"/>
    <p:sldId id="585" r:id="rId12"/>
    <p:sldId id="586" r:id="rId13"/>
    <p:sldId id="588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69" r:id="rId22"/>
    <p:sldId id="571" r:id="rId23"/>
    <p:sldId id="584" r:id="rId24"/>
    <p:sldId id="556" r:id="rId25"/>
    <p:sldId id="596" r:id="rId26"/>
    <p:sldId id="597" r:id="rId27"/>
    <p:sldId id="482" r:id="rId2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960412"/>
    <a:srgbClr val="021806"/>
    <a:srgbClr val="00FF00"/>
    <a:srgbClr val="FFFF00"/>
    <a:srgbClr val="28E631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3738" autoAdjust="0"/>
  </p:normalViewPr>
  <p:slideViewPr>
    <p:cSldViewPr>
      <p:cViewPr varScale="1">
        <p:scale>
          <a:sx n="49" d="100"/>
          <a:sy n="49" d="100"/>
        </p:scale>
        <p:origin x="-1320" y="-72"/>
      </p:cViewPr>
      <p:guideLst>
        <p:guide orient="horz" pos="2171"/>
        <p:guide pos="2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3761600" cy="7376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80102-532C-4A67-9529-273663F0262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F6824A5-DF9C-44AE-8941-2D18FD1D0DFE}">
      <dgm:prSet phldrT="[文本]" custT="1"/>
      <dgm:spPr/>
      <dgm:t>
        <a:bodyPr/>
        <a:lstStyle/>
        <a:p>
          <a:pPr algn="l"/>
          <a:r>
            <a:rPr lang="en-US" altLang="zh-CN" sz="2400" dirty="0" smtClean="0">
              <a:solidFill>
                <a:srgbClr val="000000"/>
              </a:solidFill>
              <a:latin typeface="+mn-ea"/>
              <a:sym typeface="Arial" pitchFamily="34" charset="0"/>
            </a:rPr>
            <a:t>2016</a:t>
          </a:r>
          <a:r>
            <a:rPr lang="zh-CN" altLang="en-US" sz="2400" dirty="0" smtClean="0">
              <a:solidFill>
                <a:srgbClr val="000000"/>
              </a:solidFill>
              <a:latin typeface="+mn-ea"/>
              <a:sym typeface="Arial" pitchFamily="34" charset="0"/>
            </a:rPr>
            <a:t>年  启动职前职后教师协同发展项目，与部分学校开展“同课异构”协同教研活动。</a:t>
          </a:r>
          <a:endParaRPr lang="zh-CN" altLang="en-US" sz="2400" dirty="0"/>
        </a:p>
      </dgm:t>
    </dgm:pt>
    <dgm:pt modelId="{2AD60CB3-6708-4439-8874-3C14726708C3}" type="parTrans" cxnId="{C9E1CB05-0173-40EA-B76E-E56465F9728B}">
      <dgm:prSet/>
      <dgm:spPr/>
      <dgm:t>
        <a:bodyPr/>
        <a:lstStyle/>
        <a:p>
          <a:endParaRPr lang="zh-CN" altLang="en-US"/>
        </a:p>
      </dgm:t>
    </dgm:pt>
    <dgm:pt modelId="{02128469-78CE-42AC-B812-FB2C6887A10E}" type="sibTrans" cxnId="{C9E1CB05-0173-40EA-B76E-E56465F9728B}">
      <dgm:prSet/>
      <dgm:spPr/>
      <dgm:t>
        <a:bodyPr/>
        <a:lstStyle/>
        <a:p>
          <a:endParaRPr lang="zh-CN" altLang="en-US"/>
        </a:p>
      </dgm:t>
    </dgm:pt>
    <dgm:pt modelId="{FCCC7B63-8A0B-4E10-92DA-96BC74E6A686}">
      <dgm:prSet phldrT="[文本]" custT="1"/>
      <dgm:spPr/>
      <dgm:t>
        <a:bodyPr/>
        <a:lstStyle/>
        <a:p>
          <a:pPr algn="l"/>
          <a:r>
            <a:rPr lang="en-US" altLang="zh-CN" sz="2400" dirty="0" smtClean="0">
              <a:solidFill>
                <a:srgbClr val="000000"/>
              </a:solidFill>
              <a:latin typeface="+mn-ea"/>
              <a:sym typeface="Arial" pitchFamily="34" charset="0"/>
            </a:rPr>
            <a:t>2017</a:t>
          </a:r>
          <a:r>
            <a:rPr lang="zh-CN" altLang="en-US" sz="2400" dirty="0" smtClean="0">
              <a:solidFill>
                <a:srgbClr val="000000"/>
              </a:solidFill>
              <a:latin typeface="+mn-ea"/>
              <a:sym typeface="Arial" pitchFamily="34" charset="0"/>
            </a:rPr>
            <a:t>年  以“光谷地区” 作为共同体教师教育改革创新实验区” ，展开实践教学区域协同创新研究。</a:t>
          </a:r>
          <a:endParaRPr lang="zh-CN" altLang="en-US" sz="2400" dirty="0"/>
        </a:p>
      </dgm:t>
    </dgm:pt>
    <dgm:pt modelId="{1CE39609-5D7C-437F-9D33-85463AEFCEF1}" type="parTrans" cxnId="{54BDEE26-B0AE-435C-865C-DE967A60AABD}">
      <dgm:prSet/>
      <dgm:spPr/>
      <dgm:t>
        <a:bodyPr/>
        <a:lstStyle/>
        <a:p>
          <a:endParaRPr lang="zh-CN" altLang="en-US"/>
        </a:p>
      </dgm:t>
    </dgm:pt>
    <dgm:pt modelId="{3A37E467-AEDB-4A72-AF84-09E28FC3638B}" type="sibTrans" cxnId="{54BDEE26-B0AE-435C-865C-DE967A60AABD}">
      <dgm:prSet/>
      <dgm:spPr/>
      <dgm:t>
        <a:bodyPr/>
        <a:lstStyle/>
        <a:p>
          <a:endParaRPr lang="zh-CN" altLang="en-US"/>
        </a:p>
      </dgm:t>
    </dgm:pt>
    <dgm:pt modelId="{385D1D0C-92EE-40B6-BA3D-615C5E4DF396}">
      <dgm:prSet phldrT="[文本]" custT="1"/>
      <dgm:spPr/>
      <dgm:t>
        <a:bodyPr/>
        <a:lstStyle/>
        <a:p>
          <a:r>
            <a:rPr lang="en-US" altLang="zh-CN" sz="2400" dirty="0" smtClean="0">
              <a:solidFill>
                <a:schemeClr val="tx2">
                  <a:lumMod val="75000"/>
                </a:schemeClr>
              </a:solidFill>
              <a:latin typeface="+mn-ea"/>
              <a:sym typeface="Arial" pitchFamily="34" charset="0"/>
            </a:rPr>
            <a:t>2018</a:t>
          </a:r>
          <a:r>
            <a:rPr lang="zh-CN" altLang="en-US" sz="2400" dirty="0" smtClean="0">
              <a:solidFill>
                <a:schemeClr val="tx2">
                  <a:lumMod val="75000"/>
                </a:schemeClr>
              </a:solidFill>
              <a:latin typeface="+mn-ea"/>
              <a:sym typeface="Arial" pitchFamily="34" charset="0"/>
            </a:rPr>
            <a:t>年  以</a:t>
          </a:r>
          <a:r>
            <a:rPr lang="zh-CN" altLang="en-US" sz="2400" dirty="0" smtClean="0">
              <a:solidFill>
                <a:schemeClr val="tx2">
                  <a:lumMod val="75000"/>
                </a:schemeClr>
              </a:solidFill>
              <a:latin typeface="+mn-ea"/>
            </a:rPr>
            <a:t>“同课异构”为模式开展“</a:t>
          </a:r>
          <a:r>
            <a:rPr lang="zh-CN" altLang="zh-CN" sz="2400" dirty="0" smtClean="0">
              <a:solidFill>
                <a:schemeClr val="tx2">
                  <a:lumMod val="75000"/>
                </a:schemeClr>
              </a:solidFill>
              <a:latin typeface="+mn-ea"/>
            </a:rPr>
            <a:t>基于教师专业发展核心素养提升的实验研究</a:t>
          </a:r>
          <a:r>
            <a:rPr lang="zh-CN" altLang="en-US" sz="2400" dirty="0" smtClean="0">
              <a:solidFill>
                <a:schemeClr val="tx2">
                  <a:lumMod val="75000"/>
                </a:schemeClr>
              </a:solidFill>
              <a:latin typeface="+mn-ea"/>
            </a:rPr>
            <a:t>”横向课题</a:t>
          </a:r>
          <a:r>
            <a:rPr lang="zh-CN" altLang="en-US" sz="2400" dirty="0" smtClean="0">
              <a:solidFill>
                <a:schemeClr val="tx2">
                  <a:lumMod val="75000"/>
                </a:schemeClr>
              </a:solidFill>
              <a:latin typeface="+mn-ea"/>
              <a:sym typeface="Arial" pitchFamily="34" charset="0"/>
            </a:rPr>
            <a:t>深度合作</a:t>
          </a:r>
          <a:r>
            <a:rPr lang="zh-CN" altLang="en-US" sz="2400" dirty="0" smtClean="0">
              <a:solidFill>
                <a:schemeClr val="tx2">
                  <a:lumMod val="75000"/>
                </a:schemeClr>
              </a:solidFill>
              <a:latin typeface="+mn-ea"/>
            </a:rPr>
            <a:t>。</a:t>
          </a:r>
          <a:endParaRPr lang="zh-CN" altLang="en-US" sz="2400" dirty="0">
            <a:solidFill>
              <a:schemeClr val="tx2">
                <a:lumMod val="75000"/>
              </a:schemeClr>
            </a:solidFill>
          </a:endParaRPr>
        </a:p>
      </dgm:t>
    </dgm:pt>
    <dgm:pt modelId="{ADB71CB1-37D6-46B9-888F-D5CC3CE078A0}" type="parTrans" cxnId="{BB6BA76E-A194-4AE5-BA89-DE721B7E013B}">
      <dgm:prSet/>
      <dgm:spPr/>
      <dgm:t>
        <a:bodyPr/>
        <a:lstStyle/>
        <a:p>
          <a:endParaRPr lang="zh-CN" altLang="en-US"/>
        </a:p>
      </dgm:t>
    </dgm:pt>
    <dgm:pt modelId="{37672568-A9B4-4B54-91FD-46B1AF069AA1}" type="sibTrans" cxnId="{BB6BA76E-A194-4AE5-BA89-DE721B7E013B}">
      <dgm:prSet/>
      <dgm:spPr/>
      <dgm:t>
        <a:bodyPr/>
        <a:lstStyle/>
        <a:p>
          <a:endParaRPr lang="zh-CN" altLang="en-US"/>
        </a:p>
      </dgm:t>
    </dgm:pt>
    <dgm:pt modelId="{AB1B9CC5-230B-4171-B633-B45A424EC103}" type="pres">
      <dgm:prSet presAssocID="{E0880102-532C-4A67-9529-273663F026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8DCF97F-EEF0-4A42-94E7-4C5466343E97}" type="pres">
      <dgm:prSet presAssocID="{E0880102-532C-4A67-9529-273663F02625}" presName="bkgdShp" presStyleLbl="alignAccFollowNode1" presStyleIdx="0" presStyleCnt="1" custLinFactNeighborX="-866" custLinFactNeighborY="46296"/>
      <dgm:spPr/>
    </dgm:pt>
    <dgm:pt modelId="{5AAFE3F3-A5B1-408F-84C8-EADA8CAA9553}" type="pres">
      <dgm:prSet presAssocID="{E0880102-532C-4A67-9529-273663F02625}" presName="linComp" presStyleCnt="0"/>
      <dgm:spPr/>
    </dgm:pt>
    <dgm:pt modelId="{93977157-C5F6-4E68-9460-9BF97304F396}" type="pres">
      <dgm:prSet presAssocID="{1F6824A5-DF9C-44AE-8941-2D18FD1D0DFE}" presName="compNode" presStyleCnt="0"/>
      <dgm:spPr/>
    </dgm:pt>
    <dgm:pt modelId="{E182933B-B338-45D6-A0D6-CD778264547E}" type="pres">
      <dgm:prSet presAssocID="{1F6824A5-DF9C-44AE-8941-2D18FD1D0D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739382-DC77-4E14-8CF1-8B46E8F1D0D5}" type="pres">
      <dgm:prSet presAssocID="{1F6824A5-DF9C-44AE-8941-2D18FD1D0DFE}" presName="invisiNode" presStyleLbl="node1" presStyleIdx="0" presStyleCnt="3"/>
      <dgm:spPr/>
    </dgm:pt>
    <dgm:pt modelId="{F8A12A4D-3525-41ED-9633-E14088355A7A}" type="pres">
      <dgm:prSet presAssocID="{1F6824A5-DF9C-44AE-8941-2D18FD1D0DF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482DE3-AF1B-4229-BEE7-EDDBF2B6D6DA}" type="pres">
      <dgm:prSet presAssocID="{02128469-78CE-42AC-B812-FB2C6887A10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A20E9D6-2BF2-4764-8BEF-913364D7EE8F}" type="pres">
      <dgm:prSet presAssocID="{FCCC7B63-8A0B-4E10-92DA-96BC74E6A686}" presName="compNode" presStyleCnt="0"/>
      <dgm:spPr/>
    </dgm:pt>
    <dgm:pt modelId="{1FF16CCC-199E-47F1-915D-65DB3859C1E4}" type="pres">
      <dgm:prSet presAssocID="{FCCC7B63-8A0B-4E10-92DA-96BC74E6A6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BFD18F-7A48-41EA-99CF-1122CA5524B7}" type="pres">
      <dgm:prSet presAssocID="{FCCC7B63-8A0B-4E10-92DA-96BC74E6A686}" presName="invisiNode" presStyleLbl="node1" presStyleIdx="1" presStyleCnt="3"/>
      <dgm:spPr/>
    </dgm:pt>
    <dgm:pt modelId="{F4BEA3AF-381C-4ACD-83E3-C02D304E688C}" type="pres">
      <dgm:prSet presAssocID="{FCCC7B63-8A0B-4E10-92DA-96BC74E6A68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47C6B4-9F78-42C2-9152-BE1767272469}" type="pres">
      <dgm:prSet presAssocID="{3A37E467-AEDB-4A72-AF84-09E28FC3638B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5E78E24-59DF-4D0E-B491-C95114445692}" type="pres">
      <dgm:prSet presAssocID="{385D1D0C-92EE-40B6-BA3D-615C5E4DF396}" presName="compNode" presStyleCnt="0"/>
      <dgm:spPr/>
    </dgm:pt>
    <dgm:pt modelId="{74DEC98B-6BBB-43FB-8F56-FF5ACB0750B3}" type="pres">
      <dgm:prSet presAssocID="{385D1D0C-92EE-40B6-BA3D-615C5E4DF3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270EDB-7069-4533-9BE7-91EF25537E83}" type="pres">
      <dgm:prSet presAssocID="{385D1D0C-92EE-40B6-BA3D-615C5E4DF396}" presName="invisiNode" presStyleLbl="node1" presStyleIdx="2" presStyleCnt="3"/>
      <dgm:spPr/>
    </dgm:pt>
    <dgm:pt modelId="{95915C06-9947-412C-A37E-2C15CD21B12C}" type="pres">
      <dgm:prSet presAssocID="{385D1D0C-92EE-40B6-BA3D-615C5E4DF39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9E3E330-F8CE-4CB0-B4C9-D8954E2FBD32}" type="presOf" srcId="{385D1D0C-92EE-40B6-BA3D-615C5E4DF396}" destId="{74DEC98B-6BBB-43FB-8F56-FF5ACB0750B3}" srcOrd="0" destOrd="0" presId="urn:microsoft.com/office/officeart/2005/8/layout/pList2"/>
    <dgm:cxn modelId="{94C34DFE-8884-4AEF-992D-29165D51EB86}" type="presOf" srcId="{3A37E467-AEDB-4A72-AF84-09E28FC3638B}" destId="{B947C6B4-9F78-42C2-9152-BE1767272469}" srcOrd="0" destOrd="0" presId="urn:microsoft.com/office/officeart/2005/8/layout/pList2"/>
    <dgm:cxn modelId="{E8566F11-D3C3-4BCD-B366-29ED4D566583}" type="presOf" srcId="{1F6824A5-DF9C-44AE-8941-2D18FD1D0DFE}" destId="{E182933B-B338-45D6-A0D6-CD778264547E}" srcOrd="0" destOrd="0" presId="urn:microsoft.com/office/officeart/2005/8/layout/pList2"/>
    <dgm:cxn modelId="{54BDEE26-B0AE-435C-865C-DE967A60AABD}" srcId="{E0880102-532C-4A67-9529-273663F02625}" destId="{FCCC7B63-8A0B-4E10-92DA-96BC74E6A686}" srcOrd="1" destOrd="0" parTransId="{1CE39609-5D7C-437F-9D33-85463AEFCEF1}" sibTransId="{3A37E467-AEDB-4A72-AF84-09E28FC3638B}"/>
    <dgm:cxn modelId="{7151F578-44E0-470B-9161-E292E5371CA8}" type="presOf" srcId="{E0880102-532C-4A67-9529-273663F02625}" destId="{AB1B9CC5-230B-4171-B633-B45A424EC103}" srcOrd="0" destOrd="0" presId="urn:microsoft.com/office/officeart/2005/8/layout/pList2"/>
    <dgm:cxn modelId="{BAB3C0BB-D294-4B69-9802-2194D4511E6C}" type="presOf" srcId="{02128469-78CE-42AC-B812-FB2C6887A10E}" destId="{9C482DE3-AF1B-4229-BEE7-EDDBF2B6D6DA}" srcOrd="0" destOrd="0" presId="urn:microsoft.com/office/officeart/2005/8/layout/pList2"/>
    <dgm:cxn modelId="{C9E1CB05-0173-40EA-B76E-E56465F9728B}" srcId="{E0880102-532C-4A67-9529-273663F02625}" destId="{1F6824A5-DF9C-44AE-8941-2D18FD1D0DFE}" srcOrd="0" destOrd="0" parTransId="{2AD60CB3-6708-4439-8874-3C14726708C3}" sibTransId="{02128469-78CE-42AC-B812-FB2C6887A10E}"/>
    <dgm:cxn modelId="{BB6BA76E-A194-4AE5-BA89-DE721B7E013B}" srcId="{E0880102-532C-4A67-9529-273663F02625}" destId="{385D1D0C-92EE-40B6-BA3D-615C5E4DF396}" srcOrd="2" destOrd="0" parTransId="{ADB71CB1-37D6-46B9-888F-D5CC3CE078A0}" sibTransId="{37672568-A9B4-4B54-91FD-46B1AF069AA1}"/>
    <dgm:cxn modelId="{137429E4-3CFB-4FE6-9E3B-A7A1463A2C33}" type="presOf" srcId="{FCCC7B63-8A0B-4E10-92DA-96BC74E6A686}" destId="{1FF16CCC-199E-47F1-915D-65DB3859C1E4}" srcOrd="0" destOrd="0" presId="urn:microsoft.com/office/officeart/2005/8/layout/pList2"/>
    <dgm:cxn modelId="{EEB738D2-897E-48DF-942F-93827C2D565C}" type="presParOf" srcId="{AB1B9CC5-230B-4171-B633-B45A424EC103}" destId="{C8DCF97F-EEF0-4A42-94E7-4C5466343E97}" srcOrd="0" destOrd="0" presId="urn:microsoft.com/office/officeart/2005/8/layout/pList2"/>
    <dgm:cxn modelId="{F72C186D-E627-4558-8DC5-5A3DED717D31}" type="presParOf" srcId="{AB1B9CC5-230B-4171-B633-B45A424EC103}" destId="{5AAFE3F3-A5B1-408F-84C8-EADA8CAA9553}" srcOrd="1" destOrd="0" presId="urn:microsoft.com/office/officeart/2005/8/layout/pList2"/>
    <dgm:cxn modelId="{29B2A5C1-12B3-4C6C-9925-600601042717}" type="presParOf" srcId="{5AAFE3F3-A5B1-408F-84C8-EADA8CAA9553}" destId="{93977157-C5F6-4E68-9460-9BF97304F396}" srcOrd="0" destOrd="0" presId="urn:microsoft.com/office/officeart/2005/8/layout/pList2"/>
    <dgm:cxn modelId="{B016D4D9-DE86-4B0E-8CE7-701EDCC144E4}" type="presParOf" srcId="{93977157-C5F6-4E68-9460-9BF97304F396}" destId="{E182933B-B338-45D6-A0D6-CD778264547E}" srcOrd="0" destOrd="0" presId="urn:microsoft.com/office/officeart/2005/8/layout/pList2"/>
    <dgm:cxn modelId="{0E140E12-612B-456F-A0A3-517A988EDF99}" type="presParOf" srcId="{93977157-C5F6-4E68-9460-9BF97304F396}" destId="{D6739382-DC77-4E14-8CF1-8B46E8F1D0D5}" srcOrd="1" destOrd="0" presId="urn:microsoft.com/office/officeart/2005/8/layout/pList2"/>
    <dgm:cxn modelId="{B7EDF749-7F1A-499F-9BBB-E6B58AB42AA1}" type="presParOf" srcId="{93977157-C5F6-4E68-9460-9BF97304F396}" destId="{F8A12A4D-3525-41ED-9633-E14088355A7A}" srcOrd="2" destOrd="0" presId="urn:microsoft.com/office/officeart/2005/8/layout/pList2"/>
    <dgm:cxn modelId="{548E751C-9A35-415D-8751-4677977D393E}" type="presParOf" srcId="{5AAFE3F3-A5B1-408F-84C8-EADA8CAA9553}" destId="{9C482DE3-AF1B-4229-BEE7-EDDBF2B6D6DA}" srcOrd="1" destOrd="0" presId="urn:microsoft.com/office/officeart/2005/8/layout/pList2"/>
    <dgm:cxn modelId="{BFA56023-EABB-4CE9-88EE-5B71114DAC60}" type="presParOf" srcId="{5AAFE3F3-A5B1-408F-84C8-EADA8CAA9553}" destId="{DA20E9D6-2BF2-4764-8BEF-913364D7EE8F}" srcOrd="2" destOrd="0" presId="urn:microsoft.com/office/officeart/2005/8/layout/pList2"/>
    <dgm:cxn modelId="{20254D45-68DA-4CF4-A2EF-25A9DA199B30}" type="presParOf" srcId="{DA20E9D6-2BF2-4764-8BEF-913364D7EE8F}" destId="{1FF16CCC-199E-47F1-915D-65DB3859C1E4}" srcOrd="0" destOrd="0" presId="urn:microsoft.com/office/officeart/2005/8/layout/pList2"/>
    <dgm:cxn modelId="{664BC384-9484-4B29-BD01-DFE386674771}" type="presParOf" srcId="{DA20E9D6-2BF2-4764-8BEF-913364D7EE8F}" destId="{C9BFD18F-7A48-41EA-99CF-1122CA5524B7}" srcOrd="1" destOrd="0" presId="urn:microsoft.com/office/officeart/2005/8/layout/pList2"/>
    <dgm:cxn modelId="{2B648EA8-AD2D-464A-B2DC-A028975105BE}" type="presParOf" srcId="{DA20E9D6-2BF2-4764-8BEF-913364D7EE8F}" destId="{F4BEA3AF-381C-4ACD-83E3-C02D304E688C}" srcOrd="2" destOrd="0" presId="urn:microsoft.com/office/officeart/2005/8/layout/pList2"/>
    <dgm:cxn modelId="{1459D090-770A-4F4A-8D20-CB6DD8D96662}" type="presParOf" srcId="{5AAFE3F3-A5B1-408F-84C8-EADA8CAA9553}" destId="{B947C6B4-9F78-42C2-9152-BE1767272469}" srcOrd="3" destOrd="0" presId="urn:microsoft.com/office/officeart/2005/8/layout/pList2"/>
    <dgm:cxn modelId="{8D3711C8-6B2E-44FE-8213-D0BFE1C68947}" type="presParOf" srcId="{5AAFE3F3-A5B1-408F-84C8-EADA8CAA9553}" destId="{C5E78E24-59DF-4D0E-B491-C95114445692}" srcOrd="4" destOrd="0" presId="urn:microsoft.com/office/officeart/2005/8/layout/pList2"/>
    <dgm:cxn modelId="{BA6A4E44-D929-43E5-99FA-217076144EED}" type="presParOf" srcId="{C5E78E24-59DF-4D0E-B491-C95114445692}" destId="{74DEC98B-6BBB-43FB-8F56-FF5ACB0750B3}" srcOrd="0" destOrd="0" presId="urn:microsoft.com/office/officeart/2005/8/layout/pList2"/>
    <dgm:cxn modelId="{C940F8DC-5F32-4CC6-82FC-F112E4AD4636}" type="presParOf" srcId="{C5E78E24-59DF-4D0E-B491-C95114445692}" destId="{74270EDB-7069-4533-9BE7-91EF25537E83}" srcOrd="1" destOrd="0" presId="urn:microsoft.com/office/officeart/2005/8/layout/pList2"/>
    <dgm:cxn modelId="{C0A35C54-AE25-4361-9C8F-AB3B1F80C432}" type="presParOf" srcId="{C5E78E24-59DF-4D0E-B491-C95114445692}" destId="{95915C06-9947-412C-A37E-2C15CD21B12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A3A5F-4AF6-486E-92BB-3B6676CB86B6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A4A6A0BE-F095-41E7-8D78-36BF0E9F4CBE}">
      <dgm:prSet phldrT="[文本]"/>
      <dgm:spPr/>
      <dgm:t>
        <a:bodyPr/>
        <a:lstStyle/>
        <a:p>
          <a:pPr algn="ctr"/>
          <a:r>
            <a:rPr lang="zh-CN" b="1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rPr>
            <a:t>实践技能</a:t>
          </a:r>
          <a:r>
            <a:rPr lang="en-US" b="1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rPr>
            <a:t>P</a:t>
          </a:r>
          <a:r>
            <a:rPr lang="zh-CN" b="1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rPr>
            <a:t>（</a:t>
          </a:r>
          <a:r>
            <a:rPr lang="en-US" b="1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rPr>
            <a:t>Practical abilities</a:t>
          </a:r>
          <a:r>
            <a:rPr lang="zh-CN" b="1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rPr>
            <a:t>）</a:t>
          </a:r>
          <a:endParaRPr lang="zh-CN" altLang="en-US" b="1">
            <a:solidFill>
              <a:schemeClr val="tx1">
                <a:lumMod val="95000"/>
                <a:lumOff val="5000"/>
              </a:schemeClr>
            </a:solidFill>
            <a:latin typeface="黑体" pitchFamily="49" charset="-122"/>
            <a:ea typeface="黑体" pitchFamily="49" charset="-122"/>
          </a:endParaRPr>
        </a:p>
      </dgm:t>
    </dgm:pt>
    <dgm:pt modelId="{31E0F86C-1053-4093-A331-54F2233191FA}" type="parTrans" cxnId="{63C210E4-FF45-4D4D-8786-3D1CEABA067F}">
      <dgm:prSet/>
      <dgm:spPr/>
      <dgm:t>
        <a:bodyPr/>
        <a:lstStyle/>
        <a:p>
          <a:endParaRPr lang="zh-CN" altLang="en-US"/>
        </a:p>
      </dgm:t>
    </dgm:pt>
    <dgm:pt modelId="{10020892-0D72-4E45-98A3-F15BDF33CEAB}" type="sibTrans" cxnId="{63C210E4-FF45-4D4D-8786-3D1CEABA067F}">
      <dgm:prSet/>
      <dgm:spPr/>
      <dgm:t>
        <a:bodyPr/>
        <a:lstStyle/>
        <a:p>
          <a:endParaRPr lang="zh-CN" altLang="en-US"/>
        </a:p>
      </dgm:t>
    </dgm:pt>
    <dgm:pt modelId="{843382B9-1372-40E3-BC09-8CCFB7C21DE4}">
      <dgm:prSet phldrT="[文本]"/>
      <dgm:spPr/>
      <dgm:t>
        <a:bodyPr/>
        <a:lstStyle/>
        <a:p>
          <a:pPr algn="ctr"/>
          <a:r>
            <a:rPr lang="zh-CN" b="1">
              <a:solidFill>
                <a:schemeClr val="tx1">
                  <a:lumMod val="95000"/>
                  <a:lumOff val="5000"/>
                </a:schemeClr>
              </a:solidFill>
            </a:rPr>
            <a:t>研究技能</a:t>
          </a:r>
          <a:r>
            <a:rPr lang="en-US" b="1">
              <a:solidFill>
                <a:schemeClr val="tx1">
                  <a:lumMod val="95000"/>
                  <a:lumOff val="5000"/>
                </a:schemeClr>
              </a:solidFill>
            </a:rPr>
            <a:t>R</a:t>
          </a:r>
          <a:r>
            <a:rPr lang="zh-CN" b="1">
              <a:solidFill>
                <a:schemeClr val="tx1">
                  <a:lumMod val="95000"/>
                  <a:lumOff val="5000"/>
                </a:schemeClr>
              </a:solidFill>
            </a:rPr>
            <a:t>（</a:t>
          </a:r>
          <a:r>
            <a:rPr lang="en-US" b="1">
              <a:solidFill>
                <a:schemeClr val="tx1">
                  <a:lumMod val="95000"/>
                  <a:lumOff val="5000"/>
                </a:schemeClr>
              </a:solidFill>
            </a:rPr>
            <a:t>Research abilities</a:t>
          </a:r>
          <a:r>
            <a:rPr lang="zh-CN" b="1">
              <a:solidFill>
                <a:schemeClr val="tx1">
                  <a:lumMod val="95000"/>
                  <a:lumOff val="5000"/>
                </a:schemeClr>
              </a:solidFill>
            </a:rPr>
            <a:t>）</a:t>
          </a:r>
          <a:endParaRPr lang="zh-CN" alt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A7C848-8212-451D-AB48-25E7A06FB01C}" type="parTrans" cxnId="{2C1F07E4-86D6-48F9-90A0-2167CDDA0936}">
      <dgm:prSet/>
      <dgm:spPr/>
      <dgm:t>
        <a:bodyPr/>
        <a:lstStyle/>
        <a:p>
          <a:endParaRPr lang="zh-CN" altLang="en-US"/>
        </a:p>
      </dgm:t>
    </dgm:pt>
    <dgm:pt modelId="{3EBAB26B-23DB-47A7-825C-B26806C2DDD6}" type="sibTrans" cxnId="{2C1F07E4-86D6-48F9-90A0-2167CDDA0936}">
      <dgm:prSet/>
      <dgm:spPr/>
      <dgm:t>
        <a:bodyPr/>
        <a:lstStyle/>
        <a:p>
          <a:endParaRPr lang="zh-CN" altLang="en-US"/>
        </a:p>
      </dgm:t>
    </dgm:pt>
    <dgm:pt modelId="{DF49A068-A1AF-46CC-A033-011B816D816D}">
      <dgm:prSet phldrT="[文本]"/>
      <dgm:spPr/>
      <dgm:t>
        <a:bodyPr/>
        <a:lstStyle/>
        <a:p>
          <a:r>
            <a:rPr lang="zh-CN" b="1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rPr>
            <a:t>通识技能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rPr>
            <a:t>G</a:t>
          </a:r>
          <a:r>
            <a:rPr lang="zh-CN" b="1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rPr>
            <a:t>（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rPr>
            <a:t>General abilities</a:t>
          </a:r>
          <a:r>
            <a:rPr lang="zh-CN" dirty="0">
              <a:solidFill>
                <a:schemeClr val="tx1">
                  <a:lumMod val="95000"/>
                  <a:lumOff val="5000"/>
                </a:schemeClr>
              </a:solidFill>
            </a:rPr>
            <a:t>）</a:t>
          </a:r>
          <a:endParaRPr lang="zh-CN" alt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B3C4DD-8A45-4259-AA92-91832BB524F7}" type="parTrans" cxnId="{7152A069-679D-4950-8A92-161C4DE53545}">
      <dgm:prSet/>
      <dgm:spPr/>
      <dgm:t>
        <a:bodyPr/>
        <a:lstStyle/>
        <a:p>
          <a:endParaRPr lang="zh-CN" altLang="en-US"/>
        </a:p>
      </dgm:t>
    </dgm:pt>
    <dgm:pt modelId="{E4E7B1D7-25DA-4F14-BB3B-9DDDFBAB57B0}" type="sibTrans" cxnId="{7152A069-679D-4950-8A92-161C4DE53545}">
      <dgm:prSet/>
      <dgm:spPr/>
      <dgm:t>
        <a:bodyPr/>
        <a:lstStyle/>
        <a:p>
          <a:endParaRPr lang="zh-CN" altLang="en-US"/>
        </a:p>
      </dgm:t>
    </dgm:pt>
    <dgm:pt modelId="{A1BF57DE-446F-4D58-AB79-638B87809225}" type="pres">
      <dgm:prSet presAssocID="{E43A3A5F-4AF6-486E-92BB-3B6676CB86B6}" presName="compositeShape" presStyleCnt="0">
        <dgm:presLayoutVars>
          <dgm:chMax val="7"/>
          <dgm:dir/>
          <dgm:resizeHandles val="exact"/>
        </dgm:presLayoutVars>
      </dgm:prSet>
      <dgm:spPr/>
    </dgm:pt>
    <dgm:pt modelId="{2ABEE4F8-772B-4950-B9B4-2E4579C8F405}" type="pres">
      <dgm:prSet presAssocID="{E43A3A5F-4AF6-486E-92BB-3B6676CB86B6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D1AD10A0-07AD-424B-AEB5-EB51AA04D92E}" type="pres">
      <dgm:prSet presAssocID="{E43A3A5F-4AF6-486E-92BB-3B6676CB86B6}" presName="dummy1a" presStyleCnt="0"/>
      <dgm:spPr/>
    </dgm:pt>
    <dgm:pt modelId="{7623FB1B-3C62-495C-B13A-D02B02CDFA26}" type="pres">
      <dgm:prSet presAssocID="{E43A3A5F-4AF6-486E-92BB-3B6676CB86B6}" presName="dummy1b" presStyleCnt="0"/>
      <dgm:spPr/>
    </dgm:pt>
    <dgm:pt modelId="{C579659F-86B3-4F61-9820-F8A6B680108E}" type="pres">
      <dgm:prSet presAssocID="{E43A3A5F-4AF6-486E-92BB-3B6676CB86B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3C23BF-4A56-48FC-A3C7-B322E8627DAB}" type="pres">
      <dgm:prSet presAssocID="{E43A3A5F-4AF6-486E-92BB-3B6676CB86B6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43EA6E0E-A719-4373-AE8F-F876340D14AB}" type="pres">
      <dgm:prSet presAssocID="{E43A3A5F-4AF6-486E-92BB-3B6676CB86B6}" presName="dummy2a" presStyleCnt="0"/>
      <dgm:spPr/>
    </dgm:pt>
    <dgm:pt modelId="{3F59A670-70F2-4B44-BB27-E53C335F7270}" type="pres">
      <dgm:prSet presAssocID="{E43A3A5F-4AF6-486E-92BB-3B6676CB86B6}" presName="dummy2b" presStyleCnt="0"/>
      <dgm:spPr/>
    </dgm:pt>
    <dgm:pt modelId="{CFBFCC73-069C-4206-9C15-77AE3838E666}" type="pres">
      <dgm:prSet presAssocID="{E43A3A5F-4AF6-486E-92BB-3B6676CB86B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C932E-6B83-400E-9D63-16728CE9FA72}" type="pres">
      <dgm:prSet presAssocID="{E43A3A5F-4AF6-486E-92BB-3B6676CB86B6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3D33FBBC-F36C-40A5-B8E4-9AB47184E044}" type="pres">
      <dgm:prSet presAssocID="{E43A3A5F-4AF6-486E-92BB-3B6676CB86B6}" presName="dummy3a" presStyleCnt="0"/>
      <dgm:spPr/>
    </dgm:pt>
    <dgm:pt modelId="{551C8A01-146A-45B6-8869-25782E94C311}" type="pres">
      <dgm:prSet presAssocID="{E43A3A5F-4AF6-486E-92BB-3B6676CB86B6}" presName="dummy3b" presStyleCnt="0"/>
      <dgm:spPr/>
    </dgm:pt>
    <dgm:pt modelId="{D48AB3BC-7E88-4B2D-903A-38471E269C0B}" type="pres">
      <dgm:prSet presAssocID="{E43A3A5F-4AF6-486E-92BB-3B6676CB86B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D2FCE7-C192-49E7-B227-80D1EF17C09B}" type="pres">
      <dgm:prSet presAssocID="{10020892-0D72-4E45-98A3-F15BDF33CEAB}" presName="arrowWedge1" presStyleLbl="fgSibTrans2D1" presStyleIdx="0" presStyleCnt="3"/>
      <dgm:spPr/>
    </dgm:pt>
    <dgm:pt modelId="{5AF035CB-CD9E-4B61-B343-C3DAA5976E7E}" type="pres">
      <dgm:prSet presAssocID="{3EBAB26B-23DB-47A7-825C-B26806C2DDD6}" presName="arrowWedge2" presStyleLbl="fgSibTrans2D1" presStyleIdx="1" presStyleCnt="3"/>
      <dgm:spPr/>
    </dgm:pt>
    <dgm:pt modelId="{46FEA396-544B-41C7-888D-43C539453056}" type="pres">
      <dgm:prSet presAssocID="{E4E7B1D7-25DA-4F14-BB3B-9DDDFBAB57B0}" presName="arrowWedge3" presStyleLbl="fgSibTrans2D1" presStyleIdx="2" presStyleCnt="3"/>
      <dgm:spPr/>
    </dgm:pt>
  </dgm:ptLst>
  <dgm:cxnLst>
    <dgm:cxn modelId="{2C1F07E4-86D6-48F9-90A0-2167CDDA0936}" srcId="{E43A3A5F-4AF6-486E-92BB-3B6676CB86B6}" destId="{843382B9-1372-40E3-BC09-8CCFB7C21DE4}" srcOrd="1" destOrd="0" parTransId="{6DA7C848-8212-451D-AB48-25E7A06FB01C}" sibTransId="{3EBAB26B-23DB-47A7-825C-B26806C2DDD6}"/>
    <dgm:cxn modelId="{362E21EF-8908-4069-AF4F-E62B7F562CEB}" type="presOf" srcId="{DF49A068-A1AF-46CC-A033-011B816D816D}" destId="{D48AB3BC-7E88-4B2D-903A-38471E269C0B}" srcOrd="1" destOrd="0" presId="urn:microsoft.com/office/officeart/2005/8/layout/cycle8"/>
    <dgm:cxn modelId="{63C210E4-FF45-4D4D-8786-3D1CEABA067F}" srcId="{E43A3A5F-4AF6-486E-92BB-3B6676CB86B6}" destId="{A4A6A0BE-F095-41E7-8D78-36BF0E9F4CBE}" srcOrd="0" destOrd="0" parTransId="{31E0F86C-1053-4093-A331-54F2233191FA}" sibTransId="{10020892-0D72-4E45-98A3-F15BDF33CEAB}"/>
    <dgm:cxn modelId="{89F5069C-03A7-448F-A7A3-0DF2217FAC87}" type="presOf" srcId="{A4A6A0BE-F095-41E7-8D78-36BF0E9F4CBE}" destId="{C579659F-86B3-4F61-9820-F8A6B680108E}" srcOrd="1" destOrd="0" presId="urn:microsoft.com/office/officeart/2005/8/layout/cycle8"/>
    <dgm:cxn modelId="{AC3FF0A3-CCFB-4265-9855-29A508A3F794}" type="presOf" srcId="{DF49A068-A1AF-46CC-A033-011B816D816D}" destId="{7B6C932E-6B83-400E-9D63-16728CE9FA72}" srcOrd="0" destOrd="0" presId="urn:microsoft.com/office/officeart/2005/8/layout/cycle8"/>
    <dgm:cxn modelId="{D44B7A04-D946-4EDA-91F9-ED4021A82F0D}" type="presOf" srcId="{A4A6A0BE-F095-41E7-8D78-36BF0E9F4CBE}" destId="{2ABEE4F8-772B-4950-B9B4-2E4579C8F405}" srcOrd="0" destOrd="0" presId="urn:microsoft.com/office/officeart/2005/8/layout/cycle8"/>
    <dgm:cxn modelId="{7152A069-679D-4950-8A92-161C4DE53545}" srcId="{E43A3A5F-4AF6-486E-92BB-3B6676CB86B6}" destId="{DF49A068-A1AF-46CC-A033-011B816D816D}" srcOrd="2" destOrd="0" parTransId="{ADB3C4DD-8A45-4259-AA92-91832BB524F7}" sibTransId="{E4E7B1D7-25DA-4F14-BB3B-9DDDFBAB57B0}"/>
    <dgm:cxn modelId="{EDA102A6-B84F-4D55-BB07-961E1F715E6D}" type="presOf" srcId="{843382B9-1372-40E3-BC09-8CCFB7C21DE4}" destId="{953C23BF-4A56-48FC-A3C7-B322E8627DAB}" srcOrd="0" destOrd="0" presId="urn:microsoft.com/office/officeart/2005/8/layout/cycle8"/>
    <dgm:cxn modelId="{1157A35A-438F-4B94-8C6F-C6A2E9BA25F6}" type="presOf" srcId="{E43A3A5F-4AF6-486E-92BB-3B6676CB86B6}" destId="{A1BF57DE-446F-4D58-AB79-638B87809225}" srcOrd="0" destOrd="0" presId="urn:microsoft.com/office/officeart/2005/8/layout/cycle8"/>
    <dgm:cxn modelId="{A7B57214-4FF4-48FF-A10A-D7D927DD06A6}" type="presOf" srcId="{843382B9-1372-40E3-BC09-8CCFB7C21DE4}" destId="{CFBFCC73-069C-4206-9C15-77AE3838E666}" srcOrd="1" destOrd="0" presId="urn:microsoft.com/office/officeart/2005/8/layout/cycle8"/>
    <dgm:cxn modelId="{915D3867-90CD-41F6-8F09-A46EB20A1585}" type="presParOf" srcId="{A1BF57DE-446F-4D58-AB79-638B87809225}" destId="{2ABEE4F8-772B-4950-B9B4-2E4579C8F405}" srcOrd="0" destOrd="0" presId="urn:microsoft.com/office/officeart/2005/8/layout/cycle8"/>
    <dgm:cxn modelId="{FFCD0FBF-9522-4110-8C40-018BF39B8951}" type="presParOf" srcId="{A1BF57DE-446F-4D58-AB79-638B87809225}" destId="{D1AD10A0-07AD-424B-AEB5-EB51AA04D92E}" srcOrd="1" destOrd="0" presId="urn:microsoft.com/office/officeart/2005/8/layout/cycle8"/>
    <dgm:cxn modelId="{025DA696-EE5E-42CD-99A4-FB440BEE2710}" type="presParOf" srcId="{A1BF57DE-446F-4D58-AB79-638B87809225}" destId="{7623FB1B-3C62-495C-B13A-D02B02CDFA26}" srcOrd="2" destOrd="0" presId="urn:microsoft.com/office/officeart/2005/8/layout/cycle8"/>
    <dgm:cxn modelId="{4138878C-AC49-4532-9C10-833B2119C7ED}" type="presParOf" srcId="{A1BF57DE-446F-4D58-AB79-638B87809225}" destId="{C579659F-86B3-4F61-9820-F8A6B680108E}" srcOrd="3" destOrd="0" presId="urn:microsoft.com/office/officeart/2005/8/layout/cycle8"/>
    <dgm:cxn modelId="{74A1BEF0-6E18-4D3F-B27F-3F6169018663}" type="presParOf" srcId="{A1BF57DE-446F-4D58-AB79-638B87809225}" destId="{953C23BF-4A56-48FC-A3C7-B322E8627DAB}" srcOrd="4" destOrd="0" presId="urn:microsoft.com/office/officeart/2005/8/layout/cycle8"/>
    <dgm:cxn modelId="{BD5B3D23-3519-4549-A133-ACB9EF51678E}" type="presParOf" srcId="{A1BF57DE-446F-4D58-AB79-638B87809225}" destId="{43EA6E0E-A719-4373-AE8F-F876340D14AB}" srcOrd="5" destOrd="0" presId="urn:microsoft.com/office/officeart/2005/8/layout/cycle8"/>
    <dgm:cxn modelId="{D7658DC0-6D2A-4150-AB9B-775F8339F60D}" type="presParOf" srcId="{A1BF57DE-446F-4D58-AB79-638B87809225}" destId="{3F59A670-70F2-4B44-BB27-E53C335F7270}" srcOrd="6" destOrd="0" presId="urn:microsoft.com/office/officeart/2005/8/layout/cycle8"/>
    <dgm:cxn modelId="{CABA452C-821A-4E0C-AA84-51FB45B36AD2}" type="presParOf" srcId="{A1BF57DE-446F-4D58-AB79-638B87809225}" destId="{CFBFCC73-069C-4206-9C15-77AE3838E666}" srcOrd="7" destOrd="0" presId="urn:microsoft.com/office/officeart/2005/8/layout/cycle8"/>
    <dgm:cxn modelId="{2A98829B-64E0-4DF3-90B2-3B3ECE928F62}" type="presParOf" srcId="{A1BF57DE-446F-4D58-AB79-638B87809225}" destId="{7B6C932E-6B83-400E-9D63-16728CE9FA72}" srcOrd="8" destOrd="0" presId="urn:microsoft.com/office/officeart/2005/8/layout/cycle8"/>
    <dgm:cxn modelId="{D8F03B0A-30E7-4245-A044-31E162B92C7F}" type="presParOf" srcId="{A1BF57DE-446F-4D58-AB79-638B87809225}" destId="{3D33FBBC-F36C-40A5-B8E4-9AB47184E044}" srcOrd="9" destOrd="0" presId="urn:microsoft.com/office/officeart/2005/8/layout/cycle8"/>
    <dgm:cxn modelId="{ABB02BF7-9553-41FF-9544-57FF368E8CC4}" type="presParOf" srcId="{A1BF57DE-446F-4D58-AB79-638B87809225}" destId="{551C8A01-146A-45B6-8869-25782E94C311}" srcOrd="10" destOrd="0" presId="urn:microsoft.com/office/officeart/2005/8/layout/cycle8"/>
    <dgm:cxn modelId="{8965C6AB-501E-42A8-83E2-BD14F0EC5AA9}" type="presParOf" srcId="{A1BF57DE-446F-4D58-AB79-638B87809225}" destId="{D48AB3BC-7E88-4B2D-903A-38471E269C0B}" srcOrd="11" destOrd="0" presId="urn:microsoft.com/office/officeart/2005/8/layout/cycle8"/>
    <dgm:cxn modelId="{0E1BEE6E-BB34-4201-995C-A4520FE135B0}" type="presParOf" srcId="{A1BF57DE-446F-4D58-AB79-638B87809225}" destId="{8FD2FCE7-C192-49E7-B227-80D1EF17C09B}" srcOrd="12" destOrd="0" presId="urn:microsoft.com/office/officeart/2005/8/layout/cycle8"/>
    <dgm:cxn modelId="{DC92EF16-B0AF-4FC8-A31F-57035E007376}" type="presParOf" srcId="{A1BF57DE-446F-4D58-AB79-638B87809225}" destId="{5AF035CB-CD9E-4B61-B343-C3DAA5976E7E}" srcOrd="13" destOrd="0" presId="urn:microsoft.com/office/officeart/2005/8/layout/cycle8"/>
    <dgm:cxn modelId="{10EA9583-CBD2-48A2-97A9-DCD287680F44}" type="presParOf" srcId="{A1BF57DE-446F-4D58-AB79-638B87809225}" destId="{46FEA396-544B-41C7-888D-43C53945305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63808-A7A4-4D77-997C-6BE4092955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C3BE220-E418-408D-AD83-5E8C37C8A982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一级能力维度设计</a:t>
          </a:r>
          <a:endParaRPr lang="zh-CN" alt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025C033-9709-4F90-AF94-D2A297574D6A}" type="parTrans" cxnId="{9CAD2472-08B9-479D-BC83-1B3FBCF9C7B6}">
      <dgm:prSet/>
      <dgm:spPr/>
      <dgm:t>
        <a:bodyPr/>
        <a:lstStyle/>
        <a:p>
          <a:endParaRPr lang="zh-CN" altLang="en-US"/>
        </a:p>
      </dgm:t>
    </dgm:pt>
    <dgm:pt modelId="{D71BE645-790B-452E-BA5C-D615A2C62565}" type="sibTrans" cxnId="{9CAD2472-08B9-479D-BC83-1B3FBCF9C7B6}">
      <dgm:prSet/>
      <dgm:spPr/>
      <dgm:t>
        <a:bodyPr/>
        <a:lstStyle/>
        <a:p>
          <a:endParaRPr lang="zh-CN" altLang="en-US"/>
        </a:p>
      </dgm:t>
    </dgm:pt>
    <dgm:pt modelId="{4F7552A2-EB51-4ACC-AB9C-9C4F3F0AB3AE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人才培养课程体系</a:t>
          </a:r>
          <a:endParaRPr lang="zh-CN" alt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57ABF9-9595-4EAD-8E0E-F293EED334A0}" type="parTrans" cxnId="{DDC6DF67-AC54-41CF-831B-86C725500F09}">
      <dgm:prSet/>
      <dgm:spPr/>
      <dgm:t>
        <a:bodyPr/>
        <a:lstStyle/>
        <a:p>
          <a:endParaRPr lang="zh-CN" altLang="en-US"/>
        </a:p>
      </dgm:t>
    </dgm:pt>
    <dgm:pt modelId="{77DFDD27-F05D-4F0E-A353-C05A057562F1}" type="sibTrans" cxnId="{DDC6DF67-AC54-41CF-831B-86C725500F09}">
      <dgm:prSet/>
      <dgm:spPr/>
      <dgm:t>
        <a:bodyPr/>
        <a:lstStyle/>
        <a:p>
          <a:endParaRPr lang="zh-CN" altLang="en-US"/>
        </a:p>
      </dgm:t>
    </dgm:pt>
    <dgm:pt modelId="{9FAB9229-1883-4B6A-AB5F-8165D905BC8E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二级能力维度设计</a:t>
          </a:r>
          <a:endParaRPr lang="zh-CN" alt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0CE979-1602-4743-B2C4-94F2ADF0C70C}" type="parTrans" cxnId="{321E0591-7316-46FB-A2BC-94D06A1E05BD}">
      <dgm:prSet/>
      <dgm:spPr/>
      <dgm:t>
        <a:bodyPr/>
        <a:lstStyle/>
        <a:p>
          <a:endParaRPr lang="zh-CN" altLang="en-US"/>
        </a:p>
      </dgm:t>
    </dgm:pt>
    <dgm:pt modelId="{8D1D7F78-A07A-41F0-A627-5C1D93B7A9F8}" type="sibTrans" cxnId="{321E0591-7316-46FB-A2BC-94D06A1E05BD}">
      <dgm:prSet/>
      <dgm:spPr/>
      <dgm:t>
        <a:bodyPr/>
        <a:lstStyle/>
        <a:p>
          <a:endParaRPr lang="zh-CN" altLang="en-US"/>
        </a:p>
      </dgm:t>
    </dgm:pt>
    <dgm:pt modelId="{E34C8ED0-7A1E-4502-A8E7-1E4D827AAFCE}" type="pres">
      <dgm:prSet presAssocID="{15B63808-A7A4-4D77-997C-6BE4092955B6}" presName="CompostProcess" presStyleCnt="0">
        <dgm:presLayoutVars>
          <dgm:dir/>
          <dgm:resizeHandles val="exact"/>
        </dgm:presLayoutVars>
      </dgm:prSet>
      <dgm:spPr/>
    </dgm:pt>
    <dgm:pt modelId="{7DD9F6FA-5ECE-4694-9298-379D36865860}" type="pres">
      <dgm:prSet presAssocID="{15B63808-A7A4-4D77-997C-6BE4092955B6}" presName="arrow" presStyleLbl="bgShp" presStyleIdx="0" presStyleCnt="1" custLinFactNeighborX="802" custLinFactNeighborY="-7107"/>
      <dgm:spPr/>
      <dgm:t>
        <a:bodyPr/>
        <a:lstStyle/>
        <a:p>
          <a:endParaRPr lang="zh-CN" altLang="en-US"/>
        </a:p>
      </dgm:t>
    </dgm:pt>
    <dgm:pt modelId="{6A77A8C9-3674-48D5-92FE-A9949A49ED67}" type="pres">
      <dgm:prSet presAssocID="{15B63808-A7A4-4D77-997C-6BE4092955B6}" presName="linearProcess" presStyleCnt="0"/>
      <dgm:spPr/>
    </dgm:pt>
    <dgm:pt modelId="{8D608DD1-F553-4E2D-8F2F-B0B425E398E7}" type="pres">
      <dgm:prSet presAssocID="{2C3BE220-E418-408D-AD83-5E8C37C8A9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3011A0-6F81-4C21-BA5D-0FAEFEA83F1A}" type="pres">
      <dgm:prSet presAssocID="{D71BE645-790B-452E-BA5C-D615A2C62565}" presName="sibTrans" presStyleCnt="0"/>
      <dgm:spPr/>
    </dgm:pt>
    <dgm:pt modelId="{4C45762B-176D-4D1E-8B69-499C7EC039D6}" type="pres">
      <dgm:prSet presAssocID="{4F7552A2-EB51-4ACC-AB9C-9C4F3F0AB3A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F50748-C249-4FA6-B927-FAED84C0055B}" type="pres">
      <dgm:prSet presAssocID="{77DFDD27-F05D-4F0E-A353-C05A057562F1}" presName="sibTrans" presStyleCnt="0"/>
      <dgm:spPr/>
    </dgm:pt>
    <dgm:pt modelId="{72B281B4-0AE5-4267-B3EC-A9C6D8BB1382}" type="pres">
      <dgm:prSet presAssocID="{9FAB9229-1883-4B6A-AB5F-8165D905BC8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1E0591-7316-46FB-A2BC-94D06A1E05BD}" srcId="{15B63808-A7A4-4D77-997C-6BE4092955B6}" destId="{9FAB9229-1883-4B6A-AB5F-8165D905BC8E}" srcOrd="2" destOrd="0" parTransId="{4D0CE979-1602-4743-B2C4-94F2ADF0C70C}" sibTransId="{8D1D7F78-A07A-41F0-A627-5C1D93B7A9F8}"/>
    <dgm:cxn modelId="{DDC6DF67-AC54-41CF-831B-86C725500F09}" srcId="{15B63808-A7A4-4D77-997C-6BE4092955B6}" destId="{4F7552A2-EB51-4ACC-AB9C-9C4F3F0AB3AE}" srcOrd="1" destOrd="0" parTransId="{0057ABF9-9595-4EAD-8E0E-F293EED334A0}" sibTransId="{77DFDD27-F05D-4F0E-A353-C05A057562F1}"/>
    <dgm:cxn modelId="{9CAD2472-08B9-479D-BC83-1B3FBCF9C7B6}" srcId="{15B63808-A7A4-4D77-997C-6BE4092955B6}" destId="{2C3BE220-E418-408D-AD83-5E8C37C8A982}" srcOrd="0" destOrd="0" parTransId="{6025C033-9709-4F90-AF94-D2A297574D6A}" sibTransId="{D71BE645-790B-452E-BA5C-D615A2C62565}"/>
    <dgm:cxn modelId="{60244B46-96C0-41A8-AF86-0A10E9915E3E}" type="presOf" srcId="{15B63808-A7A4-4D77-997C-6BE4092955B6}" destId="{E34C8ED0-7A1E-4502-A8E7-1E4D827AAFCE}" srcOrd="0" destOrd="0" presId="urn:microsoft.com/office/officeart/2005/8/layout/hProcess9"/>
    <dgm:cxn modelId="{FDE7DBF8-8A69-4500-9583-5830837CCD50}" type="presOf" srcId="{2C3BE220-E418-408D-AD83-5E8C37C8A982}" destId="{8D608DD1-F553-4E2D-8F2F-B0B425E398E7}" srcOrd="0" destOrd="0" presId="urn:microsoft.com/office/officeart/2005/8/layout/hProcess9"/>
    <dgm:cxn modelId="{65D70974-08D4-477B-809A-08E29170F37A}" type="presOf" srcId="{9FAB9229-1883-4B6A-AB5F-8165D905BC8E}" destId="{72B281B4-0AE5-4267-B3EC-A9C6D8BB1382}" srcOrd="0" destOrd="0" presId="urn:microsoft.com/office/officeart/2005/8/layout/hProcess9"/>
    <dgm:cxn modelId="{75C89A1C-B800-4601-B924-0E7655AA5B53}" type="presOf" srcId="{4F7552A2-EB51-4ACC-AB9C-9C4F3F0AB3AE}" destId="{4C45762B-176D-4D1E-8B69-499C7EC039D6}" srcOrd="0" destOrd="0" presId="urn:microsoft.com/office/officeart/2005/8/layout/hProcess9"/>
    <dgm:cxn modelId="{A80044C7-CCAA-43F5-8E62-778824D8CB26}" type="presParOf" srcId="{E34C8ED0-7A1E-4502-A8E7-1E4D827AAFCE}" destId="{7DD9F6FA-5ECE-4694-9298-379D36865860}" srcOrd="0" destOrd="0" presId="urn:microsoft.com/office/officeart/2005/8/layout/hProcess9"/>
    <dgm:cxn modelId="{B180DD0C-5487-4874-B3BE-6DA1F8361206}" type="presParOf" srcId="{E34C8ED0-7A1E-4502-A8E7-1E4D827AAFCE}" destId="{6A77A8C9-3674-48D5-92FE-A9949A49ED67}" srcOrd="1" destOrd="0" presId="urn:microsoft.com/office/officeart/2005/8/layout/hProcess9"/>
    <dgm:cxn modelId="{CE51F400-6B7A-49E8-B1BB-12FB5801477C}" type="presParOf" srcId="{6A77A8C9-3674-48D5-92FE-A9949A49ED67}" destId="{8D608DD1-F553-4E2D-8F2F-B0B425E398E7}" srcOrd="0" destOrd="0" presId="urn:microsoft.com/office/officeart/2005/8/layout/hProcess9"/>
    <dgm:cxn modelId="{6B91699D-C9D2-48ED-ABE6-4E4BB1A0418F}" type="presParOf" srcId="{6A77A8C9-3674-48D5-92FE-A9949A49ED67}" destId="{153011A0-6F81-4C21-BA5D-0FAEFEA83F1A}" srcOrd="1" destOrd="0" presId="urn:microsoft.com/office/officeart/2005/8/layout/hProcess9"/>
    <dgm:cxn modelId="{F783329A-6F78-4ADE-8BCE-C6650B0E171F}" type="presParOf" srcId="{6A77A8C9-3674-48D5-92FE-A9949A49ED67}" destId="{4C45762B-176D-4D1E-8B69-499C7EC039D6}" srcOrd="2" destOrd="0" presId="urn:microsoft.com/office/officeart/2005/8/layout/hProcess9"/>
    <dgm:cxn modelId="{8F19AB18-8F79-4BFA-A148-BCC4D5076449}" type="presParOf" srcId="{6A77A8C9-3674-48D5-92FE-A9949A49ED67}" destId="{91F50748-C249-4FA6-B927-FAED84C0055B}" srcOrd="3" destOrd="0" presId="urn:microsoft.com/office/officeart/2005/8/layout/hProcess9"/>
    <dgm:cxn modelId="{20834D8B-E91C-45CC-89FD-49A819251C26}" type="presParOf" srcId="{6A77A8C9-3674-48D5-92FE-A9949A49ED67}" destId="{72B281B4-0AE5-4267-B3EC-A9C6D8BB138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08A44-3617-43C2-B18C-0CDF893068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71D20C2-5CF3-4EA6-A99C-D627620CF7EC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量化比较</a:t>
          </a:r>
          <a:endParaRPr lang="zh-CN" alt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801D64-90F2-43AD-A126-FB8EF5B37E4F}" type="parTrans" cxnId="{DC2F884C-BF9C-4086-8BB3-F09F9212049B}">
      <dgm:prSet/>
      <dgm:spPr/>
      <dgm:t>
        <a:bodyPr/>
        <a:lstStyle/>
        <a:p>
          <a:endParaRPr lang="zh-CN" altLang="en-US"/>
        </a:p>
      </dgm:t>
    </dgm:pt>
    <dgm:pt modelId="{0FB86473-9AD8-4C3B-A812-5DA613CD4AE8}" type="sibTrans" cxnId="{DC2F884C-BF9C-4086-8BB3-F09F9212049B}">
      <dgm:prSet/>
      <dgm:spPr/>
      <dgm:t>
        <a:bodyPr/>
        <a:lstStyle/>
        <a:p>
          <a:endParaRPr lang="zh-CN" altLang="en-US"/>
        </a:p>
      </dgm:t>
    </dgm:pt>
    <dgm:pt modelId="{7024F345-C199-4449-9291-C52E1E701A95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归因分析</a:t>
          </a:r>
          <a:endParaRPr lang="zh-CN" alt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E1BD81-BFD0-4A90-8267-4721EBCED29A}" type="parTrans" cxnId="{6E58B46A-6638-4558-9F2F-03E2AE28CCB4}">
      <dgm:prSet/>
      <dgm:spPr/>
      <dgm:t>
        <a:bodyPr/>
        <a:lstStyle/>
        <a:p>
          <a:endParaRPr lang="zh-CN" altLang="en-US"/>
        </a:p>
      </dgm:t>
    </dgm:pt>
    <dgm:pt modelId="{864E977D-B43B-4C38-A950-D60EB1BC8437}" type="sibTrans" cxnId="{6E58B46A-6638-4558-9F2F-03E2AE28CCB4}">
      <dgm:prSet/>
      <dgm:spPr/>
      <dgm:t>
        <a:bodyPr/>
        <a:lstStyle/>
        <a:p>
          <a:endParaRPr lang="zh-CN" altLang="en-US"/>
        </a:p>
      </dgm:t>
    </dgm:pt>
    <dgm:pt modelId="{624B5D0C-BFE9-4007-9C47-F9B96874308B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得出结论</a:t>
          </a:r>
          <a:endParaRPr lang="zh-CN" alt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73F7FF-4981-4C35-A876-7C9372CC7D1D}" type="parTrans" cxnId="{4EF80785-30D7-403F-BE19-642CF4493437}">
      <dgm:prSet/>
      <dgm:spPr/>
      <dgm:t>
        <a:bodyPr/>
        <a:lstStyle/>
        <a:p>
          <a:endParaRPr lang="zh-CN" altLang="en-US"/>
        </a:p>
      </dgm:t>
    </dgm:pt>
    <dgm:pt modelId="{8ABC88B9-9724-44DF-B76B-414505673B37}" type="sibTrans" cxnId="{4EF80785-30D7-403F-BE19-642CF4493437}">
      <dgm:prSet/>
      <dgm:spPr/>
      <dgm:t>
        <a:bodyPr/>
        <a:lstStyle/>
        <a:p>
          <a:endParaRPr lang="zh-CN" altLang="en-US"/>
        </a:p>
      </dgm:t>
    </dgm:pt>
    <dgm:pt modelId="{05394980-E386-4CD5-8B7A-2B7554023AE0}" type="pres">
      <dgm:prSet presAssocID="{F6D08A44-3617-43C2-B18C-0CDF89306825}" presName="CompostProcess" presStyleCnt="0">
        <dgm:presLayoutVars>
          <dgm:dir/>
          <dgm:resizeHandles val="exact"/>
        </dgm:presLayoutVars>
      </dgm:prSet>
      <dgm:spPr/>
    </dgm:pt>
    <dgm:pt modelId="{22F62512-A1C8-4A32-BADE-9C23FE56FF08}" type="pres">
      <dgm:prSet presAssocID="{F6D08A44-3617-43C2-B18C-0CDF89306825}" presName="arrow" presStyleLbl="bgShp" presStyleIdx="0" presStyleCnt="1" custLinFactNeighborX="226" custLinFactNeighborY="-13071"/>
      <dgm:spPr/>
    </dgm:pt>
    <dgm:pt modelId="{4B95523E-985D-4866-9D97-8D6D6ECDD8B0}" type="pres">
      <dgm:prSet presAssocID="{F6D08A44-3617-43C2-B18C-0CDF89306825}" presName="linearProcess" presStyleCnt="0"/>
      <dgm:spPr/>
    </dgm:pt>
    <dgm:pt modelId="{36F6C091-6127-46E3-AB8B-96C5DEB79563}" type="pres">
      <dgm:prSet presAssocID="{471D20C2-5CF3-4EA6-A99C-D627620CF7EC}" presName="textNode" presStyleLbl="node1" presStyleIdx="0" presStyleCnt="3" custLinFactX="-48920" custLinFactNeighborX="-100000" custLinFactNeighborY="-14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D26931-C8AC-4CA3-B807-B5228A6A6491}" type="pres">
      <dgm:prSet presAssocID="{0FB86473-9AD8-4C3B-A812-5DA613CD4AE8}" presName="sibTrans" presStyleCnt="0"/>
      <dgm:spPr/>
    </dgm:pt>
    <dgm:pt modelId="{9C793ADC-7372-469A-82ED-45420DE9C313}" type="pres">
      <dgm:prSet presAssocID="{7024F345-C199-4449-9291-C52E1E701A9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D044EE-E59F-4A87-9E67-65B781AEA0C2}" type="pres">
      <dgm:prSet presAssocID="{864E977D-B43B-4C38-A950-D60EB1BC8437}" presName="sibTrans" presStyleCnt="0"/>
      <dgm:spPr/>
    </dgm:pt>
    <dgm:pt modelId="{95B1534A-79EB-4D88-BD6A-C91381119D02}" type="pres">
      <dgm:prSet presAssocID="{624B5D0C-BFE9-4007-9C47-F9B96874308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EF80785-30D7-403F-BE19-642CF4493437}" srcId="{F6D08A44-3617-43C2-B18C-0CDF89306825}" destId="{624B5D0C-BFE9-4007-9C47-F9B96874308B}" srcOrd="2" destOrd="0" parTransId="{C673F7FF-4981-4C35-A876-7C9372CC7D1D}" sibTransId="{8ABC88B9-9724-44DF-B76B-414505673B37}"/>
    <dgm:cxn modelId="{B8FD78F5-BCCF-4BB9-8788-65CE5F58EF14}" type="presOf" srcId="{F6D08A44-3617-43C2-B18C-0CDF89306825}" destId="{05394980-E386-4CD5-8B7A-2B7554023AE0}" srcOrd="0" destOrd="0" presId="urn:microsoft.com/office/officeart/2005/8/layout/hProcess9"/>
    <dgm:cxn modelId="{A93B99CD-BC24-4A1F-B7CE-5D004CE48933}" type="presOf" srcId="{471D20C2-5CF3-4EA6-A99C-D627620CF7EC}" destId="{36F6C091-6127-46E3-AB8B-96C5DEB79563}" srcOrd="0" destOrd="0" presId="urn:microsoft.com/office/officeart/2005/8/layout/hProcess9"/>
    <dgm:cxn modelId="{6E58B46A-6638-4558-9F2F-03E2AE28CCB4}" srcId="{F6D08A44-3617-43C2-B18C-0CDF89306825}" destId="{7024F345-C199-4449-9291-C52E1E701A95}" srcOrd="1" destOrd="0" parTransId="{8EE1BD81-BFD0-4A90-8267-4721EBCED29A}" sibTransId="{864E977D-B43B-4C38-A950-D60EB1BC8437}"/>
    <dgm:cxn modelId="{DC2F884C-BF9C-4086-8BB3-F09F9212049B}" srcId="{F6D08A44-3617-43C2-B18C-0CDF89306825}" destId="{471D20C2-5CF3-4EA6-A99C-D627620CF7EC}" srcOrd="0" destOrd="0" parTransId="{C2801D64-90F2-43AD-A126-FB8EF5B37E4F}" sibTransId="{0FB86473-9AD8-4C3B-A812-5DA613CD4AE8}"/>
    <dgm:cxn modelId="{40E04122-A8C3-4E5F-92A3-D72CB4A4ADC7}" type="presOf" srcId="{7024F345-C199-4449-9291-C52E1E701A95}" destId="{9C793ADC-7372-469A-82ED-45420DE9C313}" srcOrd="0" destOrd="0" presId="urn:microsoft.com/office/officeart/2005/8/layout/hProcess9"/>
    <dgm:cxn modelId="{D082C674-A718-4A29-9D9E-86F077DF7EAB}" type="presOf" srcId="{624B5D0C-BFE9-4007-9C47-F9B96874308B}" destId="{95B1534A-79EB-4D88-BD6A-C91381119D02}" srcOrd="0" destOrd="0" presId="urn:microsoft.com/office/officeart/2005/8/layout/hProcess9"/>
    <dgm:cxn modelId="{A40DD94A-DB06-40D1-9BD4-15836D659156}" type="presParOf" srcId="{05394980-E386-4CD5-8B7A-2B7554023AE0}" destId="{22F62512-A1C8-4A32-BADE-9C23FE56FF08}" srcOrd="0" destOrd="0" presId="urn:microsoft.com/office/officeart/2005/8/layout/hProcess9"/>
    <dgm:cxn modelId="{46348347-8744-49E5-A972-771D403541DA}" type="presParOf" srcId="{05394980-E386-4CD5-8B7A-2B7554023AE0}" destId="{4B95523E-985D-4866-9D97-8D6D6ECDD8B0}" srcOrd="1" destOrd="0" presId="urn:microsoft.com/office/officeart/2005/8/layout/hProcess9"/>
    <dgm:cxn modelId="{7B249959-48BD-4922-8CC4-0D1368019C2A}" type="presParOf" srcId="{4B95523E-985D-4866-9D97-8D6D6ECDD8B0}" destId="{36F6C091-6127-46E3-AB8B-96C5DEB79563}" srcOrd="0" destOrd="0" presId="urn:microsoft.com/office/officeart/2005/8/layout/hProcess9"/>
    <dgm:cxn modelId="{4F8F664C-F873-43A5-B38D-26038CCFF458}" type="presParOf" srcId="{4B95523E-985D-4866-9D97-8D6D6ECDD8B0}" destId="{2AD26931-C8AC-4CA3-B807-B5228A6A6491}" srcOrd="1" destOrd="0" presId="urn:microsoft.com/office/officeart/2005/8/layout/hProcess9"/>
    <dgm:cxn modelId="{0EC5CCBD-496C-41DC-A23D-E52BB544B866}" type="presParOf" srcId="{4B95523E-985D-4866-9D97-8D6D6ECDD8B0}" destId="{9C793ADC-7372-469A-82ED-45420DE9C313}" srcOrd="2" destOrd="0" presId="urn:microsoft.com/office/officeart/2005/8/layout/hProcess9"/>
    <dgm:cxn modelId="{1DFF9F9F-6D8D-410F-9994-65A015F2578C}" type="presParOf" srcId="{4B95523E-985D-4866-9D97-8D6D6ECDD8B0}" destId="{73D044EE-E59F-4A87-9E67-65B781AEA0C2}" srcOrd="3" destOrd="0" presId="urn:microsoft.com/office/officeart/2005/8/layout/hProcess9"/>
    <dgm:cxn modelId="{76BC93FC-3A8E-4F49-90F3-FC862723A0BC}" type="presParOf" srcId="{4B95523E-985D-4866-9D97-8D6D6ECDD8B0}" destId="{95B1534A-79EB-4D88-BD6A-C91381119D0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DCF97F-EEF0-4A42-94E7-4C5466343E97}">
      <dsp:nvSpPr>
        <dsp:cNvPr id="0" name=""/>
        <dsp:cNvSpPr/>
      </dsp:nvSpPr>
      <dsp:spPr>
        <a:xfrm>
          <a:off x="0" y="1080488"/>
          <a:ext cx="8317716" cy="23338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12A4D-3525-41ED-9633-E14088355A7A}">
      <dsp:nvSpPr>
        <dsp:cNvPr id="0" name=""/>
        <dsp:cNvSpPr/>
      </dsp:nvSpPr>
      <dsp:spPr>
        <a:xfrm>
          <a:off x="249531" y="311182"/>
          <a:ext cx="2443329" cy="17115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2933B-B338-45D6-A0D6-CD778264547E}">
      <dsp:nvSpPr>
        <dsp:cNvPr id="0" name=""/>
        <dsp:cNvSpPr/>
      </dsp:nvSpPr>
      <dsp:spPr>
        <a:xfrm rot="10800000">
          <a:off x="249531" y="2333869"/>
          <a:ext cx="2443329" cy="28525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000000"/>
              </a:solidFill>
              <a:latin typeface="+mn-ea"/>
              <a:sym typeface="Arial" pitchFamily="34" charset="0"/>
            </a:rPr>
            <a:t>2016</a:t>
          </a:r>
          <a:r>
            <a:rPr lang="zh-CN" altLang="en-US" sz="2400" kern="1200" dirty="0" smtClean="0">
              <a:solidFill>
                <a:srgbClr val="000000"/>
              </a:solidFill>
              <a:latin typeface="+mn-ea"/>
              <a:sym typeface="Arial" pitchFamily="34" charset="0"/>
            </a:rPr>
            <a:t>年  启动职前职后教师协同发展项目，与部分学校开展“同课异构”协同教研活动。</a:t>
          </a:r>
          <a:endParaRPr lang="zh-CN" altLang="en-US" sz="2400" kern="1200" dirty="0"/>
        </a:p>
      </dsp:txBody>
      <dsp:txXfrm rot="10800000">
        <a:off x="249531" y="2333869"/>
        <a:ext cx="2443329" cy="2852506"/>
      </dsp:txXfrm>
    </dsp:sp>
    <dsp:sp modelId="{F4BEA3AF-381C-4ACD-83E3-C02D304E688C}">
      <dsp:nvSpPr>
        <dsp:cNvPr id="0" name=""/>
        <dsp:cNvSpPr/>
      </dsp:nvSpPr>
      <dsp:spPr>
        <a:xfrm>
          <a:off x="2937193" y="311182"/>
          <a:ext cx="2443329" cy="17115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16CCC-199E-47F1-915D-65DB3859C1E4}">
      <dsp:nvSpPr>
        <dsp:cNvPr id="0" name=""/>
        <dsp:cNvSpPr/>
      </dsp:nvSpPr>
      <dsp:spPr>
        <a:xfrm rot="10800000">
          <a:off x="2937193" y="2333869"/>
          <a:ext cx="2443329" cy="28525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rgbClr val="000000"/>
              </a:solidFill>
              <a:latin typeface="+mn-ea"/>
              <a:sym typeface="Arial" pitchFamily="34" charset="0"/>
            </a:rPr>
            <a:t>2017</a:t>
          </a:r>
          <a:r>
            <a:rPr lang="zh-CN" altLang="en-US" sz="2400" kern="1200" dirty="0" smtClean="0">
              <a:solidFill>
                <a:srgbClr val="000000"/>
              </a:solidFill>
              <a:latin typeface="+mn-ea"/>
              <a:sym typeface="Arial" pitchFamily="34" charset="0"/>
            </a:rPr>
            <a:t>年  以“光谷地区” 作为共同体教师教育改革创新实验区” ，展开实践教学区域协同创新研究。</a:t>
          </a:r>
          <a:endParaRPr lang="zh-CN" altLang="en-US" sz="2400" kern="1200" dirty="0"/>
        </a:p>
      </dsp:txBody>
      <dsp:txXfrm rot="10800000">
        <a:off x="2937193" y="2333869"/>
        <a:ext cx="2443329" cy="2852506"/>
      </dsp:txXfrm>
    </dsp:sp>
    <dsp:sp modelId="{95915C06-9947-412C-A37E-2C15CD21B12C}">
      <dsp:nvSpPr>
        <dsp:cNvPr id="0" name=""/>
        <dsp:cNvSpPr/>
      </dsp:nvSpPr>
      <dsp:spPr>
        <a:xfrm>
          <a:off x="5624855" y="311182"/>
          <a:ext cx="2443329" cy="17115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EC98B-6BBB-43FB-8F56-FF5ACB0750B3}">
      <dsp:nvSpPr>
        <dsp:cNvPr id="0" name=""/>
        <dsp:cNvSpPr/>
      </dsp:nvSpPr>
      <dsp:spPr>
        <a:xfrm rot="10800000">
          <a:off x="5624855" y="2333869"/>
          <a:ext cx="2443329" cy="28525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chemeClr val="tx2">
                  <a:lumMod val="75000"/>
                </a:schemeClr>
              </a:solidFill>
              <a:latin typeface="+mn-ea"/>
              <a:sym typeface="Arial" pitchFamily="34" charset="0"/>
            </a:rPr>
            <a:t>2018</a:t>
          </a:r>
          <a:r>
            <a:rPr lang="zh-CN" altLang="en-US" sz="2400" kern="1200" dirty="0" smtClean="0">
              <a:solidFill>
                <a:schemeClr val="tx2">
                  <a:lumMod val="75000"/>
                </a:schemeClr>
              </a:solidFill>
              <a:latin typeface="+mn-ea"/>
              <a:sym typeface="Arial" pitchFamily="34" charset="0"/>
            </a:rPr>
            <a:t>年  以</a:t>
          </a:r>
          <a:r>
            <a:rPr lang="zh-CN" altLang="en-US" sz="2400" kern="1200" dirty="0" smtClean="0">
              <a:solidFill>
                <a:schemeClr val="tx2">
                  <a:lumMod val="75000"/>
                </a:schemeClr>
              </a:solidFill>
              <a:latin typeface="+mn-ea"/>
            </a:rPr>
            <a:t>“同课异构”为模式开展“</a:t>
          </a:r>
          <a:r>
            <a:rPr lang="zh-CN" altLang="zh-CN" sz="2400" kern="1200" dirty="0" smtClean="0">
              <a:solidFill>
                <a:schemeClr val="tx2">
                  <a:lumMod val="75000"/>
                </a:schemeClr>
              </a:solidFill>
              <a:latin typeface="+mn-ea"/>
            </a:rPr>
            <a:t>基于教师专业发展核心素养提升的实验研究</a:t>
          </a:r>
          <a:r>
            <a:rPr lang="zh-CN" altLang="en-US" sz="2400" kern="1200" dirty="0" smtClean="0">
              <a:solidFill>
                <a:schemeClr val="tx2">
                  <a:lumMod val="75000"/>
                </a:schemeClr>
              </a:solidFill>
              <a:latin typeface="+mn-ea"/>
            </a:rPr>
            <a:t>”横向课题</a:t>
          </a:r>
          <a:r>
            <a:rPr lang="zh-CN" altLang="en-US" sz="2400" kern="1200" dirty="0" smtClean="0">
              <a:solidFill>
                <a:schemeClr val="tx2">
                  <a:lumMod val="75000"/>
                </a:schemeClr>
              </a:solidFill>
              <a:latin typeface="+mn-ea"/>
              <a:sym typeface="Arial" pitchFamily="34" charset="0"/>
            </a:rPr>
            <a:t>深度合作</a:t>
          </a:r>
          <a:r>
            <a:rPr lang="zh-CN" altLang="en-US" sz="2400" kern="1200" dirty="0" smtClean="0">
              <a:solidFill>
                <a:schemeClr val="tx2">
                  <a:lumMod val="75000"/>
                </a:schemeClr>
              </a:solidFill>
              <a:latin typeface="+mn-ea"/>
            </a:rPr>
            <a:t>。</a:t>
          </a:r>
          <a:endParaRPr lang="zh-CN" altLang="en-US" sz="24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5624855" y="2333869"/>
        <a:ext cx="2443329" cy="28525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FE86CD8-6CD3-468F-B792-2C274EEA6D02}" type="datetimeFigureOut">
              <a:rPr lang="zh-CN" altLang="en-US"/>
              <a:pPr>
                <a:defRPr/>
              </a:pPr>
              <a:t>2018/6/9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B863FA2-DF79-4F0C-B7A8-74139EDF54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6080-FBAF-4180-B188-AE437E31A0A6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C5C0-5421-4E70-A2F3-4F6CB4F6F4C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1E98-C8E1-4977-B1CF-BFDB523FF1EB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BCD66-F77E-4809-A0F6-793975DA8AF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7903-542F-4C86-B448-4A2A44980DE7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777E-2A32-458A-BDA1-2900B6F7E5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AAB3-F214-4F54-9C1F-718F8E79EC3D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482A-6D27-4DCF-8630-0E93A282FD3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6105-B467-4C79-8000-FF43B78BB34D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4AF8-4AF9-4849-9CD5-C1898B2FA5F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533E-ADCD-456E-BBF4-50EB41E975E2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3D80-B3A1-44C2-AF75-DD544D1E5F2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ED75-06C2-43A3-B26F-5A9EBDEC5E7E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E726-C716-47BB-A0FE-EC330057A2D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5258-9224-4468-821F-BCED43696982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D42B-C614-433B-9864-3B08C44ECA7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17DE-0800-4A24-BBE5-FE18F0B171E6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70B9-AD81-4157-93E4-73883F3DE59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B552-DB8C-4A5D-B878-1D691AD080F9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C141-3885-4ED4-AE57-8A2A37B6D92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168C-6563-49B8-8F68-BF97393EB5D1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B617-7063-4AA3-B71E-584BB757578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F1F2-9635-481D-9FAE-E1175963BC67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8A66-6924-4052-82C0-9B4E9E8D81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35A2-9D71-45A5-8981-D9E6C6018BA6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52CA-DF90-4B36-8A9D-58FD2541EB7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10BF-B435-4D3A-AD32-909B8234C841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16C7-C652-4E39-A012-2F1DABD5833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00E0-0178-4B8C-9F7B-8B796601F61F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BBA8-1189-4270-A81C-B0E535C6B29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5BA-B629-480B-9C76-1009B471D413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D16A-85C3-4F51-8D5C-C331EAB25BF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A688-B1D1-4E23-87F4-F64F6BCF0E43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F99B-99F9-4FC2-B05C-8BE9FF9AA1E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752F-E20C-4285-BBE4-C48D2BF32C5C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0162-7044-4CC4-95AC-FCA014F9031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B076-7CD4-4817-B4B5-6EE448678554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D7CB-7692-476F-AA26-46EE91CFF3A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FF4A-E1F7-48FE-8B18-36A6AC6C69AF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BD39-5C4C-4917-9114-AF955617F59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621A-CA31-48D2-A7B1-22D67CC0808D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C527-F28E-4952-98D1-F9F85BD019E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4CF6-C77C-4CC5-991B-85529E5CF4E8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74DD-83EE-4332-A1BB-A2B42A0DCA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858F-5043-4AE2-87B5-50C5B96999EF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DEB1-1341-465C-BADB-FA4E1D52BF8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AD49-3ADD-455C-8621-C4A21CA14671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44DB-2BA6-4FDD-B5B5-EAD464C7AC0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96D3-A7FB-4DFE-B053-431931849BD3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0FFF-0782-4E17-AD4C-016FDDD00F4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1BA3-ABA7-4F60-8E64-3A14C6DE8B8E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A1BD-5E5D-408E-9F25-DD0FAB7569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0BB6-D57E-42B2-B014-CB4636A664B2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E50D-503D-4442-95A2-88A68639CCA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3702-F7B9-4473-BB4A-BEBFBA6C8E97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BA2E-848E-46A8-9095-DD22C76BA8C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9688-956F-4C25-954B-7CF96E487AE3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A413-4A77-4357-AE06-C6F86A4C1F6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30DD7-8B7A-412C-B774-A6AD12E9E381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9B43-516D-453B-BD60-FE9BD0F06BF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02C3-1CEA-4BC9-BE68-BBCFF87B13FE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1A59-6F47-4FFD-B7D5-90C0F3DEFEA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3732-341E-4E6D-9754-D8F3CB91AAED}" type="datetime1">
              <a:rPr lang="zh-CN" altLang="en-US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B1A3-370B-4BDF-8DD8-F91FF60063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D38E99E-2245-4ECC-A381-4228F9884E7E}" type="datetime1">
              <a:rPr lang="zh-CN" altLang="en-US"/>
              <a:pPr>
                <a:defRPr/>
              </a:pPr>
              <a:t>2018/6/9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690F72A-3D37-4A68-86B8-92CFE85906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E9A0A0B-B256-4760-BC30-8292D900A774}" type="datetime1">
              <a:rPr lang="zh-CN" altLang="en-US"/>
              <a:pPr>
                <a:defRPr/>
              </a:pPr>
              <a:t>2018/6/9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8253334-A19A-4E45-93DF-BCDA801400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935C652-A568-43E9-A1CD-DF1E7CFAEF3A}" type="datetime1">
              <a:rPr lang="zh-CN" altLang="en-US"/>
              <a:pPr>
                <a:defRPr/>
              </a:pPr>
              <a:t>2018/6/9</a:t>
            </a:fld>
            <a:endParaRPr lang="zh-CN" altLang="en-US" sz="180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16123FE-FB09-467A-AEF6-5736BFDEBAAF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2016&#21516;&#35838;&#24322;&#26500;&#35270;&#39057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55076" y="5301858"/>
            <a:ext cx="3745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 </a:t>
            </a:r>
            <a:r>
              <a:rPr lang="zh-CN" altLang="en-US" b="1" dirty="0" smtClean="0"/>
              <a:t>   </a:t>
            </a:r>
            <a:r>
              <a:rPr lang="en-US" altLang="zh-CN" sz="3600" b="1" dirty="0" smtClean="0"/>
              <a:t>2017</a:t>
            </a:r>
            <a:r>
              <a:rPr lang="zh-CN" altLang="en-US" sz="3600" b="1" dirty="0" smtClean="0"/>
              <a:t>年</a:t>
            </a:r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月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日</a:t>
            </a:r>
            <a:endParaRPr lang="zh-CN" altLang="en-US" sz="3600" b="1" dirty="0"/>
          </a:p>
        </p:txBody>
      </p:sp>
      <p:sp>
        <p:nvSpPr>
          <p:cNvPr id="4" name="内容占位符 2"/>
          <p:cNvSpPr txBox="1">
            <a:spLocks noChangeArrowheads="1"/>
          </p:cNvSpPr>
          <p:nvPr/>
        </p:nvSpPr>
        <p:spPr bwMode="auto">
          <a:xfrm>
            <a:off x="0" y="1340043"/>
            <a:ext cx="9144000" cy="259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6000" b="1" dirty="0" smtClean="0">
                <a:latin typeface="黑体" pitchFamily="49" charset="-122"/>
                <a:ea typeface="黑体" pitchFamily="49" charset="-122"/>
              </a:rPr>
              <a:t>UGS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“同课异构</a:t>
            </a:r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协同教研”</a:t>
            </a:r>
            <a:r>
              <a:rPr lang="zh-CN" altLang="zh-CN" sz="3600" b="1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项目</a:t>
            </a:r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endParaRPr lang="en-US" altLang="zh-CN" sz="36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湖北第二师范学院  刘晶晶</a:t>
            </a:r>
            <a:endParaRPr lang="zh-CN" altLang="zh-CN" sz="32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6284" y="1772241"/>
            <a:ext cx="3673683" cy="1143000"/>
          </a:xfrm>
        </p:spPr>
        <p:txBody>
          <a:bodyPr/>
          <a:lstStyle/>
          <a:p>
            <a:pPr algn="l"/>
            <a:r>
              <a:rPr lang="zh-CN" altLang="en-US" dirty="0" smtClean="0"/>
              <a:t> </a:t>
            </a: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约课  约专家  </a:t>
            </a:r>
            <a:endParaRPr lang="zh-CN" altLang="en-US" sz="36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898317" y="2708670"/>
            <a:ext cx="7491432" cy="9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j-cs"/>
                <a:sym typeface="Calibri" pitchFamily="34" charset="0"/>
              </a:rPr>
              <a:t>备班  大学教师间课程内容的整合     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j-cs"/>
              <a:sym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152" y="907845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变化在悄悄发生</a:t>
            </a: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……</a:t>
            </a:r>
          </a:p>
          <a:p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The changes......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898316" y="3356967"/>
            <a:ext cx="6987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j-cs"/>
                <a:sym typeface="Calibri" pitchFamily="34" charset="0"/>
              </a:rPr>
              <a:t>学生跨年级备课共同体 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j-cs"/>
              <a:sym typeface="Calibri" pitchFamily="34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970350" y="4293396"/>
            <a:ext cx="50423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j-cs"/>
                <a:sym typeface="Calibri" pitchFamily="34" charset="0"/>
              </a:rPr>
              <a:t>双导师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j-cs"/>
              <a:sym typeface="Calibri" pitchFamily="34" charset="0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1114416" y="5085759"/>
            <a:ext cx="50423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14400" lvl="0" indent="-914400"/>
            <a:r>
              <a:rPr lang="en-US" altLang="zh-CN" sz="3600" kern="0" dirty="0" smtClean="0">
                <a:latin typeface="+mj-lt"/>
                <a:ea typeface="+mj-ea"/>
                <a:cs typeface="+mj-cs"/>
                <a:sym typeface="Calibri" pitchFamily="34" charset="0"/>
              </a:rPr>
              <a:t>… …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图片 4" descr="IMG_3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185" y="403614"/>
            <a:ext cx="3781733" cy="2521155"/>
          </a:xfrm>
          <a:prstGeom prst="roundRect">
            <a:avLst/>
          </a:prstGeom>
        </p:spPr>
      </p:pic>
      <p:pic>
        <p:nvPicPr>
          <p:cNvPr id="6" name="图片 5" descr="IMG_3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4911" y="2348505"/>
            <a:ext cx="3133436" cy="2088957"/>
          </a:xfrm>
          <a:prstGeom prst="roundRect">
            <a:avLst/>
          </a:prstGeom>
        </p:spPr>
      </p:pic>
      <p:pic>
        <p:nvPicPr>
          <p:cNvPr id="7" name="图片 6" descr="IMG_39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218" y="3933231"/>
            <a:ext cx="3169452" cy="21129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2" descr="D:\2015-2016 下学期\同课异构\同课异构（一）（二）\2对基于核心素养课堂教学的深度反思\同课异构二新闻\图片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429" y="763779"/>
            <a:ext cx="3420520" cy="4848825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2050" name="Picture 2" descr="D:\2015-2016 下学期\同课异构\同课异构（三）（四）\同课异构（三）\新闻\图片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33" y="619713"/>
            <a:ext cx="3601650" cy="2737254"/>
          </a:xfrm>
          <a:prstGeom prst="flowChartPunchedTape">
            <a:avLst/>
          </a:prstGeom>
          <a:noFill/>
        </p:spPr>
      </p:pic>
      <p:pic>
        <p:nvPicPr>
          <p:cNvPr id="2051" name="Picture 3" descr="D:\2015-2016 下学期\同课异构\同课异构（三）（四）\同课异构（三）\新闻\图片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86" y="691746"/>
            <a:ext cx="3745716" cy="2806790"/>
          </a:xfrm>
          <a:prstGeom prst="flowChartPunchedTape">
            <a:avLst/>
          </a:prstGeom>
          <a:noFill/>
        </p:spPr>
      </p:pic>
      <p:pic>
        <p:nvPicPr>
          <p:cNvPr id="2052" name="Picture 4" descr="D:\2015-2016 下学期\同课异构\同课异构（三）（四）\同课异构(四)\IMG20160426185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8647" y="3501033"/>
            <a:ext cx="6122804" cy="302538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076" name="Picture 4" descr="D:\2015-2016 下学期\同课异构\“同课异构•协同教研”系列教学活动(五)\IMG_4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769" y="2636637"/>
            <a:ext cx="4800000" cy="3600000"/>
          </a:xfrm>
          <a:prstGeom prst="rect">
            <a:avLst/>
          </a:prstGeom>
          <a:noFill/>
        </p:spPr>
      </p:pic>
      <p:pic>
        <p:nvPicPr>
          <p:cNvPr id="3074" name="Picture 2" descr="D:\2015-2016 下学期\同课异构\“同课异构•协同教研”系列教学活动(五)\IMG_4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86" y="1051911"/>
            <a:ext cx="4394013" cy="259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4098" name="Picture 2" descr="D:\2016-2017上学期\同课异构\异构六  光谷三小\新闻稿 “同课异构•协同教研”系列教学活动（六)\IMG_5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218" y="619713"/>
            <a:ext cx="3745716" cy="2809287"/>
          </a:xfrm>
          <a:prstGeom prst="flowChartAlternateProcess">
            <a:avLst/>
          </a:prstGeom>
          <a:noFill/>
        </p:spPr>
      </p:pic>
      <p:pic>
        <p:nvPicPr>
          <p:cNvPr id="4099" name="Picture 3" descr="D:\2016-2017上学期\同课异构\异构六  光谷三小\IMG_4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693" y="619712"/>
            <a:ext cx="2700000" cy="5690607"/>
          </a:xfrm>
          <a:prstGeom prst="star7">
            <a:avLst/>
          </a:prstGeom>
          <a:noFill/>
        </p:spPr>
      </p:pic>
      <p:pic>
        <p:nvPicPr>
          <p:cNvPr id="4100" name="Picture 4" descr="D:\2016-2017上学期\同课异构\异构六  光谷三小\IMG_4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16" y="3068835"/>
            <a:ext cx="4800000" cy="3600000"/>
          </a:xfrm>
          <a:prstGeom prst="horizontalScroll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122" name="Picture 2" descr="D:\2016-2017上学期\同课异构\异构七 光谷八小\IMG_6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34" y="475647"/>
            <a:ext cx="3895200" cy="5400000"/>
          </a:xfrm>
          <a:prstGeom prst="rect">
            <a:avLst/>
          </a:prstGeom>
          <a:noFill/>
        </p:spPr>
      </p:pic>
      <p:pic>
        <p:nvPicPr>
          <p:cNvPr id="5123" name="Picture 3" descr="D:\2016-2017上学期\同课异构\异构七 光谷八小\IMG_6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72" y="1051911"/>
            <a:ext cx="3272277" cy="4536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6146" name="Picture 2" descr="D:\2016-2017下学期\2017 同课异构\1\IMG_8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00" y="619713"/>
            <a:ext cx="4829640" cy="3169452"/>
          </a:xfrm>
          <a:prstGeom prst="rect">
            <a:avLst/>
          </a:prstGeom>
          <a:noFill/>
        </p:spPr>
      </p:pic>
      <p:pic>
        <p:nvPicPr>
          <p:cNvPr id="6147" name="Picture 3" descr="D:\2016-2017下学期\2017 同课异构\1\IMG_8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439" y="3068834"/>
            <a:ext cx="5400000" cy="3166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7170" name="Picture 2" descr="D:\2016-2017下学期\2017 同课异构\3\IMG_8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812" y="1123944"/>
            <a:ext cx="4967802" cy="403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8194" name="Picture 2" descr="D:\2016-2017下学期\2017 同课异构\IMG_8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218" y="907845"/>
            <a:ext cx="4706155" cy="3529616"/>
          </a:xfrm>
          <a:prstGeom prst="rect">
            <a:avLst/>
          </a:prstGeom>
          <a:noFill/>
        </p:spPr>
      </p:pic>
      <p:pic>
        <p:nvPicPr>
          <p:cNvPr id="8195" name="Picture 3" descr="D:\2016-2017下学期\2017 同课异构\IMG_8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637" y="2996802"/>
            <a:ext cx="4418024" cy="331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249238" y="1340043"/>
            <a:ext cx="8894762" cy="727075"/>
          </a:xfrm>
        </p:spPr>
        <p:txBody>
          <a:bodyPr/>
          <a:lstStyle/>
          <a:p>
            <a:pPr algn="l"/>
            <a:r>
              <a:rPr lang="zh-CN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五、研究 </a:t>
            </a:r>
            <a:r>
              <a:rPr lang="en-US" altLang="zh-CN" sz="4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Research </a:t>
            </a:r>
            <a:r>
              <a:rPr lang="zh-CN" altLang="en-US" sz="4800" u="sng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4800" u="sng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b="1" dirty="0" smtClean="0">
                <a:latin typeface="+mn-ea"/>
                <a:ea typeface="+mn-ea"/>
              </a:rPr>
              <a:t>专业实践</a:t>
            </a:r>
            <a:r>
              <a:rPr lang="zh-CN" altLang="zh-CN" sz="3600" b="1" dirty="0" smtClean="0">
                <a:latin typeface="+mn-ea"/>
                <a:ea typeface="+mn-ea"/>
              </a:rPr>
              <a:t>素养</a:t>
            </a:r>
            <a:r>
              <a:rPr lang="zh-CN" altLang="en-US" sz="3600" b="1" dirty="0" smtClean="0">
                <a:latin typeface="+mn-ea"/>
                <a:ea typeface="+mn-ea"/>
              </a:rPr>
              <a:t>评价</a:t>
            </a:r>
            <a:r>
              <a:rPr lang="zh-CN" altLang="zh-CN" sz="3600" b="1" dirty="0" smtClean="0">
                <a:latin typeface="+mn-ea"/>
                <a:ea typeface="+mn-ea"/>
              </a:rPr>
              <a:t>模型“</a:t>
            </a:r>
            <a:r>
              <a:rPr lang="en-US" altLang="zh-CN" sz="3600" b="1" dirty="0" smtClean="0">
                <a:latin typeface="+mn-ea"/>
                <a:ea typeface="+mn-ea"/>
              </a:rPr>
              <a:t>GPR</a:t>
            </a:r>
            <a:r>
              <a:rPr lang="zh-CN" altLang="zh-CN" sz="3600" b="1" dirty="0" smtClean="0">
                <a:latin typeface="+mn-ea"/>
                <a:ea typeface="+mn-ea"/>
              </a:rPr>
              <a:t>” </a:t>
            </a:r>
            <a:r>
              <a:rPr lang="zh-CN" altLang="zh-CN" dirty="0" smtClean="0">
                <a:latin typeface="隶书" pitchFamily="49" charset="-122"/>
                <a:ea typeface="隶书" pitchFamily="49" charset="-122"/>
              </a:rPr>
              <a:t/>
            </a:r>
            <a:br>
              <a:rPr lang="zh-CN" altLang="zh-CN" dirty="0" smtClean="0">
                <a:latin typeface="隶书" pitchFamily="49" charset="-122"/>
                <a:ea typeface="隶书" pitchFamily="49" charset="-122"/>
              </a:rPr>
            </a:br>
            <a:endParaRPr lang="zh-CN" altLang="en-US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1987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332104E-07D2-47D5-A30D-F8E989153F25}" type="datetime1">
              <a:rPr lang="zh-CN" altLang="en-US" smtClean="0">
                <a:latin typeface="Arial" charset="0"/>
              </a:rPr>
              <a:pPr/>
              <a:t>2018/6/9</a:t>
            </a:fld>
            <a:endParaRPr lang="zh-CN" altLang="en-US" sz="180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02548" y="2708670"/>
          <a:ext cx="6050772" cy="388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644106" y="2132406"/>
            <a:ext cx="8499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</a:rPr>
              <a:t>Professional practice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competencies</a:t>
            </a:r>
            <a:r>
              <a:rPr lang="en-US" altLang="zh-CN" sz="2400" b="1" dirty="0" smtClean="0">
                <a:latin typeface="+mn-ea"/>
                <a:ea typeface="+mn-ea"/>
              </a:rPr>
              <a:t> evaluation model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053" y="2276472"/>
            <a:ext cx="8571927" cy="5258408"/>
          </a:xfrm>
        </p:spPr>
        <p:txBody>
          <a:bodyPr/>
          <a:lstStyle/>
          <a:p>
            <a:pPr>
              <a:buNone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</a:p>
          <a:p>
            <a:pPr>
              <a:buNone/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师范生扮演着当下“学生”和未来“教师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”的双重角色，既是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教师职业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素养所描绘的目标主体，也是未来培育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具有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核心素养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学生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的主导者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。所以，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师范生实践教学需要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什么是专业实践</a:t>
            </a:r>
            <a:r>
              <a:rPr lang="zh-CN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所描绘的教育愿景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进行追问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085" y="691746"/>
            <a:ext cx="8427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一、背景 </a:t>
            </a: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Background introduction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610186" y="1628175"/>
            <a:ext cx="7779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</a:rPr>
              <a:t>What  is professional practice competencies?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933E598-27C8-4B73-B143-A264C1DDC4FC}" type="datetime1">
              <a:rPr lang="zh-CN" altLang="en-US" smtClean="0">
                <a:latin typeface="Arial" charset="0"/>
              </a:rPr>
              <a:pPr/>
              <a:t>2018/6/9</a:t>
            </a:fld>
            <a:endParaRPr lang="zh-CN" altLang="en-US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46" name="Rectangle 1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r>
              <a:rPr lang="zh-CN" sz="1000" b="1">
                <a:latin typeface="Cambria" pitchFamily="18" charset="0"/>
                <a:cs typeface="Times New Roman" pitchFamily="18" charset="0"/>
              </a:rPr>
              <a:t>表</a:t>
            </a:r>
            <a:r>
              <a:rPr lang="en-US" altLang="zh-CN" sz="1000" b="1">
                <a:latin typeface="Cambria" pitchFamily="18" charset="0"/>
                <a:cs typeface="Times New Roman" pitchFamily="18" charset="0"/>
              </a:rPr>
              <a:t>1:</a:t>
            </a:r>
            <a:r>
              <a:rPr lang="zh-CN" altLang="en-US" sz="1000" b="1">
                <a:latin typeface="Cambria" pitchFamily="18" charset="0"/>
                <a:cs typeface="Times New Roman" pitchFamily="18" charset="0"/>
              </a:rPr>
              <a:t>协同教研</a:t>
            </a:r>
            <a:r>
              <a:rPr lang="en-US" altLang="zh-CN" sz="1000" b="1">
                <a:latin typeface="宋体" pitchFamily="2" charset="-122"/>
                <a:cs typeface="Times New Roman" pitchFamily="18" charset="0"/>
              </a:rPr>
              <a:t>GPR</a:t>
            </a:r>
            <a:r>
              <a:rPr lang="zh-CN" altLang="en-US" sz="1000" b="1">
                <a:latin typeface="Cambria" pitchFamily="18" charset="0"/>
                <a:cs typeface="Times New Roman" pitchFamily="18" charset="0"/>
              </a:rPr>
              <a:t>能力培养测量总体框架设计</a:t>
            </a:r>
            <a:endParaRPr lang="zh-CN" altLang="en-US" sz="800"/>
          </a:p>
          <a:p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8163" y="835025"/>
          <a:ext cx="7923630" cy="5608320"/>
        </p:xfrm>
        <a:graphic>
          <a:graphicData uri="http://schemas.openxmlformats.org/drawingml/2006/table">
            <a:tbl>
              <a:tblPr/>
              <a:tblGrid>
                <a:gridCol w="2233608"/>
                <a:gridCol w="5690022"/>
              </a:tblGrid>
              <a:tr h="2528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latin typeface="Calibri"/>
                          <a:ea typeface="宋体"/>
                          <a:cs typeface="Times New Roman"/>
                        </a:rPr>
                        <a:t>亚能力分类</a:t>
                      </a:r>
                      <a:endParaRPr lang="zh-CN" sz="3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通识技能</a:t>
                      </a:r>
                      <a:r>
                        <a:rPr lang="en-US" sz="2800" b="1" kern="100" dirty="0">
                          <a:latin typeface="Calibri"/>
                          <a:ea typeface="宋体"/>
                          <a:cs typeface="Times New Roman"/>
                        </a:rPr>
                        <a:t>G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2800" b="1" kern="100" dirty="0">
                          <a:latin typeface="Calibri"/>
                          <a:ea typeface="宋体"/>
                          <a:cs typeface="Times New Roman"/>
                        </a:rPr>
                        <a:t>General abilities</a:t>
                      </a:r>
                      <a:r>
                        <a:rPr lang="zh-CN" sz="2800" kern="100" dirty="0"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latin typeface="Calibri"/>
                          <a:ea typeface="宋体"/>
                          <a:cs typeface="Times New Roman"/>
                        </a:rPr>
                        <a:t>人文素养、科学素养、艺术素养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latin typeface="Calibri"/>
                          <a:ea typeface="宋体"/>
                          <a:cs typeface="Times New Roman"/>
                        </a:rPr>
                        <a:t>班级管理能力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latin typeface="Calibri"/>
                          <a:ea typeface="宋体"/>
                          <a:cs typeface="Times New Roman"/>
                        </a:rPr>
                        <a:t>课堂教学能力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latin typeface="Calibri"/>
                          <a:ea typeface="宋体"/>
                          <a:cs typeface="Times New Roman"/>
                        </a:rPr>
                        <a:t>其他</a:t>
                      </a:r>
                      <a:endParaRPr lang="zh-CN" sz="2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实践技能</a:t>
                      </a:r>
                      <a:r>
                        <a:rPr lang="en-US" sz="2800" b="1" kern="100" dirty="0">
                          <a:latin typeface="Calibri"/>
                          <a:ea typeface="宋体"/>
                          <a:cs typeface="Times New Roman"/>
                        </a:rPr>
                        <a:t>P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2800" b="1" kern="100" dirty="0">
                          <a:latin typeface="Calibri"/>
                          <a:ea typeface="宋体"/>
                          <a:cs typeface="Times New Roman"/>
                        </a:rPr>
                        <a:t>Practical abilities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2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latin typeface="Calibri"/>
                          <a:ea typeface="宋体"/>
                          <a:cs typeface="Times New Roman"/>
                        </a:rPr>
                        <a:t>学科课程标准及教材解读与分析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latin typeface="Calibri"/>
                          <a:ea typeface="宋体"/>
                          <a:cs typeface="Times New Roman"/>
                        </a:rPr>
                        <a:t>课堂教学实践的诊断与调整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latin typeface="Calibri"/>
                          <a:ea typeface="宋体"/>
                          <a:cs typeface="Times New Roman"/>
                        </a:rPr>
                        <a:t>现代教育技术与学科课程整合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2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latin typeface="Calibri"/>
                          <a:ea typeface="宋体"/>
                          <a:cs typeface="Times New Roman"/>
                        </a:rPr>
                        <a:t>其他</a:t>
                      </a:r>
                      <a:endParaRPr lang="zh-CN" sz="2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2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研究技能</a:t>
                      </a:r>
                      <a:r>
                        <a:rPr lang="en-US" sz="2800" b="1" kern="100" dirty="0">
                          <a:latin typeface="Calibri"/>
                          <a:ea typeface="宋体"/>
                          <a:cs typeface="Times New Roman"/>
                        </a:rPr>
                        <a:t>R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2800" b="1" kern="100" dirty="0">
                          <a:latin typeface="Calibri"/>
                          <a:ea typeface="宋体"/>
                          <a:cs typeface="Times New Roman"/>
                        </a:rPr>
                        <a:t>Research abilities</a:t>
                      </a:r>
                      <a:r>
                        <a:rPr lang="zh-CN" sz="2800" b="1" kern="100" dirty="0"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2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latin typeface="Calibri"/>
                          <a:ea typeface="宋体"/>
                          <a:cs typeface="Times New Roman"/>
                        </a:rPr>
                        <a:t>教育科学研究方法的运用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latin typeface="Calibri"/>
                          <a:ea typeface="宋体"/>
                          <a:cs typeface="Times New Roman"/>
                        </a:rPr>
                        <a:t>专题研究的策划与组织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latin typeface="Calibri"/>
                          <a:ea typeface="宋体"/>
                          <a:cs typeface="Times New Roman"/>
                        </a:rPr>
                        <a:t>研究成果的提炼与反思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2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latin typeface="Calibri"/>
                          <a:ea typeface="宋体"/>
                          <a:cs typeface="Times New Roman"/>
                        </a:rPr>
                        <a:t>其他</a:t>
                      </a:r>
                      <a:endParaRPr lang="zh-CN" sz="2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394086" y="547680"/>
          <a:ext cx="8749914" cy="2449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圆角矩形 5"/>
          <p:cNvSpPr/>
          <p:nvPr/>
        </p:nvSpPr>
        <p:spPr bwMode="auto">
          <a:xfrm>
            <a:off x="2987274" y="2996802"/>
            <a:ext cx="3457584" cy="1080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          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同课异构</a:t>
            </a:r>
          </a:p>
        </p:txBody>
      </p:sp>
      <p:sp>
        <p:nvSpPr>
          <p:cNvPr id="7" name="直角双向箭头 6"/>
          <p:cNvSpPr/>
          <p:nvPr/>
        </p:nvSpPr>
        <p:spPr bwMode="auto">
          <a:xfrm>
            <a:off x="7453320" y="2564604"/>
            <a:ext cx="850392" cy="850392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直角双向箭头 7"/>
          <p:cNvSpPr/>
          <p:nvPr/>
        </p:nvSpPr>
        <p:spPr bwMode="auto">
          <a:xfrm rot="10800000">
            <a:off x="1546614" y="3717132"/>
            <a:ext cx="850392" cy="850392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394086" y="4437462"/>
          <a:ext cx="8427861" cy="220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988340"/>
            <a:ext cx="8249874" cy="1944891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       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具有专业实践</a:t>
            </a:r>
            <a:r>
              <a:rPr lang="zh-CN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素养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的师范生，一定能够面对学生发展核心素养所带来对新型人才的挑战。通过“同课异构”项目师范生会更顺利地从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准教师</a:t>
            </a:r>
            <a:r>
              <a:rPr lang="en-US" altLang="zh-CN" sz="3200" dirty="0" smtClean="0">
                <a:solidFill>
                  <a:srgbClr val="FF0000"/>
                </a:solidFill>
              </a:rPr>
              <a:t>(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Quasi teacher)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摆渡到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专家型教师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(Expert teacher) 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。他们会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-- --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0659" name="内容占位符 2"/>
          <p:cNvSpPr>
            <a:spLocks noGrp="1"/>
          </p:cNvSpPr>
          <p:nvPr>
            <p:ph idx="1"/>
          </p:nvPr>
        </p:nvSpPr>
        <p:spPr>
          <a:xfrm>
            <a:off x="0" y="4149330"/>
            <a:ext cx="9144000" cy="1800825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★关注知识的本身，但更关注知识的实践意义</a:t>
            </a:r>
            <a:endParaRPr lang="en-US" altLang="zh-CN" b="1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★关注教学过程，但更关注教会学生学会学习</a:t>
            </a:r>
            <a:endParaRPr lang="en-US" altLang="zh-CN" b="1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★关注教学技术的应用，但更关注育人艺术的意蕴</a:t>
            </a:r>
            <a:endParaRPr lang="en-US" altLang="zh-CN" b="1" dirty="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buFont typeface="Arial" charset="0"/>
              <a:buNone/>
            </a:pPr>
            <a:endParaRPr lang="en-US" altLang="zh-CN" dirty="0" smtClean="0"/>
          </a:p>
          <a:p>
            <a:pPr>
              <a:buFont typeface="Arial" charset="0"/>
              <a:buNone/>
            </a:pPr>
            <a:endParaRPr lang="zh-CN" altLang="en-US" dirty="0" smtClean="0"/>
          </a:p>
        </p:txBody>
      </p:sp>
      <p:sp>
        <p:nvSpPr>
          <p:cNvPr id="7066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99B82A0-5C97-4852-B6AE-EEBB9306D396}" type="datetime1">
              <a:rPr lang="zh-CN" altLang="en-US" smtClean="0">
                <a:latin typeface="Arial" charset="0"/>
              </a:rPr>
              <a:pPr/>
              <a:t>2018/6/9</a:t>
            </a:fld>
            <a:endParaRPr lang="zh-CN" altLang="en-US" sz="18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6118" y="691746"/>
            <a:ext cx="8211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六、未来期待 </a:t>
            </a:r>
            <a:r>
              <a:rPr lang="en-US" altLang="zh-CN" sz="4000" b="1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Future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2018</a:t>
            </a:r>
            <a:r>
              <a:rPr lang="zh-CN" altLang="en-US" dirty="0" smtClean="0"/>
              <a:t>年计划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020" y="1268010"/>
            <a:ext cx="8893980" cy="4998252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</a:rPr>
              <a:t>1.</a:t>
            </a:r>
            <a:r>
              <a:rPr lang="zh-CN" altLang="en-US" sz="3600" dirty="0" smtClean="0">
                <a:latin typeface="+mn-ea"/>
              </a:rPr>
              <a:t> 进行八次同课异构 （语文、 数学、科学）</a:t>
            </a:r>
            <a:endParaRPr lang="en-US" altLang="zh-CN" sz="3600" dirty="0" smtClean="0">
              <a:latin typeface="+mn-ea"/>
            </a:endParaRPr>
          </a:p>
          <a:p>
            <a:r>
              <a:rPr lang="en-US" altLang="zh-CN" sz="3600" dirty="0" smtClean="0">
                <a:latin typeface="+mn-ea"/>
              </a:rPr>
              <a:t>2.</a:t>
            </a:r>
            <a:r>
              <a:rPr lang="zh-CN" altLang="en-US" sz="3600" dirty="0" smtClean="0">
                <a:latin typeface="+mn-ea"/>
              </a:rPr>
              <a:t>基于教师核心素养的教师专业发展研究（青年教师的专业成长  专家型教师的教学思想提炼）</a:t>
            </a:r>
            <a:endParaRPr lang="en-US" altLang="zh-CN" sz="3600" dirty="0" smtClean="0">
              <a:latin typeface="+mn-ea"/>
            </a:endParaRPr>
          </a:p>
          <a:p>
            <a:r>
              <a:rPr lang="en-US" altLang="zh-CN" sz="3600" dirty="0" smtClean="0">
                <a:latin typeface="+mn-ea"/>
              </a:rPr>
              <a:t>3.</a:t>
            </a:r>
            <a:r>
              <a:rPr lang="zh-CN" altLang="en-US" sz="3600" dirty="0" smtClean="0">
                <a:latin typeface="+mn-ea"/>
              </a:rPr>
              <a:t>基于学生核心素养的“学会学习”课题研究</a:t>
            </a:r>
            <a:r>
              <a:rPr lang="en-US" altLang="zh-CN" sz="3600" dirty="0" smtClean="0">
                <a:latin typeface="+mn-ea"/>
              </a:rPr>
              <a:t>---</a:t>
            </a:r>
            <a:r>
              <a:rPr lang="zh-CN" altLang="en-US" sz="3600" dirty="0" smtClean="0">
                <a:latin typeface="+mn-ea"/>
              </a:rPr>
              <a:t>走向学习能力、文化与知识意义的学习</a:t>
            </a:r>
            <a:endParaRPr lang="en-US" altLang="zh-CN" sz="3600" dirty="0" smtClean="0">
              <a:latin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119" y="907845"/>
            <a:ext cx="8229600" cy="2693196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</a:rPr>
              <a:t>4.</a:t>
            </a:r>
            <a:r>
              <a:rPr lang="zh-CN" altLang="en-US" sz="3600" dirty="0" smtClean="0">
                <a:latin typeface="+mn-ea"/>
              </a:rPr>
              <a:t>基于学校课程文化的课程整合实验探索</a:t>
            </a:r>
            <a:endParaRPr lang="en-US" altLang="zh-CN" sz="3600" dirty="0" smtClean="0">
              <a:latin typeface="+mn-ea"/>
            </a:endParaRPr>
          </a:p>
          <a:p>
            <a:r>
              <a:rPr lang="en-US" altLang="zh-CN" sz="3600" dirty="0" smtClean="0">
                <a:latin typeface="+mn-ea"/>
              </a:rPr>
              <a:t>5.</a:t>
            </a:r>
            <a:r>
              <a:rPr lang="zh-CN" altLang="en-US" sz="3600" dirty="0" smtClean="0">
                <a:latin typeface="+mn-ea"/>
              </a:rPr>
              <a:t>集结力量，协助</a:t>
            </a:r>
            <a:r>
              <a:rPr lang="en-US" altLang="zh-CN" sz="3600" dirty="0" smtClean="0">
                <a:latin typeface="+mn-ea"/>
              </a:rPr>
              <a:t>1-2</a:t>
            </a:r>
            <a:r>
              <a:rPr lang="zh-CN" altLang="en-US" sz="3600" dirty="0" smtClean="0">
                <a:latin typeface="+mn-ea"/>
              </a:rPr>
              <a:t>所学校提炼并推广学校办学成果。</a:t>
            </a:r>
          </a:p>
          <a:p>
            <a:r>
              <a:rPr lang="en-US" altLang="zh-CN" sz="3600" dirty="0" smtClean="0">
                <a:latin typeface="+mn-ea"/>
              </a:rPr>
              <a:t>6.</a:t>
            </a:r>
            <a:r>
              <a:rPr lang="zh-CN" altLang="en-US" sz="3600" dirty="0" smtClean="0">
                <a:latin typeface="+mn-ea"/>
              </a:rPr>
              <a:t>加强交流。到北京师范大学、台湾台南大学学习。邀请华东师范大学、华中师范大学教授团队进校指导。</a:t>
            </a:r>
            <a:endParaRPr lang="en-US" altLang="zh-CN" sz="3600" dirty="0" smtClean="0">
              <a:latin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内容占位符 2"/>
          <p:cNvSpPr txBox="1">
            <a:spLocks noChangeArrowheads="1"/>
          </p:cNvSpPr>
          <p:nvPr/>
        </p:nvSpPr>
        <p:spPr bwMode="auto">
          <a:xfrm>
            <a:off x="970350" y="979878"/>
            <a:ext cx="6643687" cy="9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sym typeface="华文琥珀" pitchFamily="2" charset="-122"/>
              </a:rPr>
              <a:t>感谢</a:t>
            </a:r>
            <a:r>
              <a:rPr lang="zh-CN" altLang="en-US" sz="44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sym typeface="华文琥珀" pitchFamily="2" charset="-122"/>
              </a:rPr>
              <a:t>聆听</a:t>
            </a:r>
            <a:r>
              <a:rPr lang="zh-CN" altLang="en-US" sz="4400" b="1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sym typeface="华文琥珀" pitchFamily="2" charset="-122"/>
              </a:rPr>
              <a:t> </a:t>
            </a:r>
            <a:r>
              <a:rPr lang="zh-CN" altLang="en-US" sz="44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sym typeface="华文琥珀" pitchFamily="2" charset="-122"/>
              </a:rPr>
              <a:t>  敬请</a:t>
            </a:r>
            <a:r>
              <a:rPr lang="zh-CN" altLang="en-US" sz="4400" b="1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  <a:sym typeface="华文琥珀" pitchFamily="2" charset="-122"/>
              </a:rPr>
              <a:t>指正</a:t>
            </a:r>
          </a:p>
        </p:txBody>
      </p:sp>
      <p:sp>
        <p:nvSpPr>
          <p:cNvPr id="75779" name="TextBox 3"/>
          <p:cNvSpPr txBox="1">
            <a:spLocks noChangeArrowheads="1"/>
          </p:cNvSpPr>
          <p:nvPr/>
        </p:nvSpPr>
        <p:spPr bwMode="auto">
          <a:xfrm>
            <a:off x="1906779" y="5517957"/>
            <a:ext cx="4884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/>
              <a:t>245240391@QQ.COM</a:t>
            </a:r>
            <a:endParaRPr lang="zh-CN" altLang="en-US" sz="3600" dirty="0"/>
          </a:p>
        </p:txBody>
      </p:sp>
      <p:pic>
        <p:nvPicPr>
          <p:cNvPr id="4" name="图片 3" descr="QQ图片20171012010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307" y="2780703"/>
            <a:ext cx="2521155" cy="25211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59307" y="1916307"/>
            <a:ext cx="2593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/>
              <a:t>Thanks!</a:t>
            </a:r>
            <a:endParaRPr lang="zh-CN" alt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020" y="2780703"/>
            <a:ext cx="8571927" cy="2305056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当前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职业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素养逐渐成为一种引领国际教育改革的主流理念。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所以，如何将教师实践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素养这一教育假设切实地融入到教育实践场域中，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即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如何充分展现专业实践</a:t>
            </a:r>
            <a:r>
              <a:rPr lang="zh-CN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素养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教育性意蕴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是目前我们所面临的</a:t>
            </a: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另一追问</a:t>
            </a:r>
            <a:r>
              <a:rPr lang="zh-CN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2073" y="979878"/>
            <a:ext cx="8571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</a:rPr>
              <a:t>How to demonstrate the educational implication of professional practice competencies?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086" y="2204439"/>
            <a:ext cx="8229600" cy="2693196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师范生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专业实践素养是以师范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课程知识的主体认识论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为基础，以专业知识的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实践逻辑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意义生成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为主导，构建以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教学实践模仿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教学思维实践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教育理想实践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为一体的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深度学习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086" y="835812"/>
            <a:ext cx="82117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二、专业实践</a:t>
            </a:r>
            <a:r>
              <a:rPr lang="zh-CN" altLang="zh-CN" sz="3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素养</a:t>
            </a: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的内涵及属性 </a:t>
            </a:r>
            <a:endParaRPr lang="en-US" altLang="zh-CN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</a:rPr>
              <a:t>       Connotation and Attribute</a:t>
            </a:r>
          </a:p>
          <a:p>
            <a:pPr>
              <a:buNone/>
            </a:pP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322053" y="2636637"/>
            <a:ext cx="8220681" cy="136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sz="32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★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Calibri" pitchFamily="34" charset="0"/>
              </a:rPr>
              <a:t>整合性 </a:t>
            </a:r>
            <a:r>
              <a:rPr lang="en-US" altLang="zh-CN" sz="36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Conformity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Calibri" pitchFamily="34" charset="0"/>
              </a:rPr>
              <a:t> 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  <a:sym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36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  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Calibri" pitchFamily="34" charset="0"/>
              </a:rPr>
              <a:t>强调实践应用对研究领域的影响，实现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Calibri" pitchFamily="34" charset="0"/>
              </a:rPr>
              <a:t>知识逻辑形式依存</a:t>
            </a:r>
            <a:r>
              <a:rPr lang="zh-CN" altLang="en-US" sz="28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和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意义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Calibri" pitchFamily="34" charset="0"/>
              </a:rPr>
              <a:t>增值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  <a:sym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4086" y="1051911"/>
            <a:ext cx="8139729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32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★</a:t>
            </a:r>
            <a:r>
              <a:rPr lang="zh-CN" altLang="en-US" sz="36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迁移性</a:t>
            </a:r>
            <a:r>
              <a:rPr lang="zh-CN" altLang="en-US" sz="32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</a:t>
            </a:r>
            <a:r>
              <a:rPr lang="en-US" altLang="zh-CN" sz="36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Mobility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zh-CN" sz="32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   </a:t>
            </a:r>
            <a:r>
              <a:rPr lang="zh-CN" altLang="en-US" sz="28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强调</a:t>
            </a:r>
            <a:r>
              <a:rPr lang="zh-CN" alt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多个领域和多种合作伙伴</a:t>
            </a:r>
            <a:r>
              <a:rPr lang="zh-CN" altLang="en-US" sz="28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之间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学术和专业知识的流动及互相转换</a:t>
            </a:r>
            <a:endParaRPr lang="en-US" altLang="zh-CN" sz="28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2053" y="4437462"/>
            <a:ext cx="7995663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★情境性 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</a:rPr>
              <a:t>Situational</a:t>
            </a:r>
            <a:endParaRPr lang="en-US" altLang="zh-CN" sz="3600" b="1" kern="0" dirty="0" smtClean="0">
              <a:solidFill>
                <a:schemeClr val="accent1">
                  <a:lumMod val="75000"/>
                </a:schemeClr>
              </a:solidFill>
              <a:latin typeface="黑体" pitchFamily="49" charset="-122"/>
              <a:ea typeface="黑体" pitchFamily="49" charset="-122"/>
              <a:sym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36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    </a:t>
            </a:r>
            <a:r>
              <a:rPr lang="zh-CN" altLang="en-US" sz="28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强调专业知识依存的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事件</a:t>
            </a:r>
            <a:r>
              <a:rPr lang="zh-CN" altLang="en-US" sz="2800" b="1" kern="0" dirty="0" smtClean="0">
                <a:solidFill>
                  <a:schemeClr val="accent1">
                    <a:lumMod val="75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和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场域</a:t>
            </a:r>
            <a:r>
              <a:rPr lang="zh-CN" alt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，以提升教师职业的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内在觉醒</a:t>
            </a:r>
            <a:r>
              <a:rPr lang="zh-CN" altLang="en-US" sz="2800" b="1" kern="0" dirty="0" smtClean="0">
                <a:solidFill>
                  <a:schemeClr val="accent5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与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Calibri" pitchFamily="34" charset="0"/>
              </a:rPr>
              <a:t>自我实现</a:t>
            </a:r>
            <a:endParaRPr lang="zh-CN" altLang="en-US" sz="2800" b="1" kern="0" dirty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053" y="2492571"/>
            <a:ext cx="8229600" cy="1143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三、总体目标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Objective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dirty="0" smtClean="0">
                <a:solidFill>
                  <a:srgbClr val="FF67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建设“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U-S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”深度协同创新的实践教学“同课异构”模式</a:t>
            </a: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互惠学习、合作共赢</a:t>
            </a:r>
            <a:b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 bwMode="auto">
          <a:xfrm>
            <a:off x="322053" y="1412076"/>
            <a:ext cx="8499894" cy="46821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338977" y="2636637"/>
            <a:ext cx="4466046" cy="20169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CN" altLang="en-US" sz="2400" b="1" dirty="0" smtClean="0">
                <a:latin typeface="+mn-ea"/>
              </a:rPr>
              <a:t>“同课异构”</a:t>
            </a:r>
            <a:r>
              <a:rPr lang="zh-CN" altLang="zh-CN" sz="2400" b="1" dirty="0" smtClean="0">
                <a:latin typeface="+mn-ea"/>
              </a:rPr>
              <a:t>协同教研</a:t>
            </a:r>
            <a:r>
              <a:rPr lang="zh-CN" altLang="en-US" sz="2400" b="1" dirty="0" smtClean="0">
                <a:latin typeface="+mn-ea"/>
              </a:rPr>
              <a:t>项目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114416" y="2564604"/>
            <a:ext cx="1080495" cy="24491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课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程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理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论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 bwMode="auto">
          <a:xfrm>
            <a:off x="6949089" y="2420538"/>
            <a:ext cx="1080495" cy="26652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课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程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实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践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2915241" y="1772241"/>
            <a:ext cx="3313518" cy="7203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职前教师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3131340" y="4869660"/>
            <a:ext cx="3313518" cy="7203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职后教师</a:t>
            </a:r>
          </a:p>
        </p:txBody>
      </p:sp>
      <p:sp>
        <p:nvSpPr>
          <p:cNvPr id="13" name="左弧形箭头 12"/>
          <p:cNvSpPr/>
          <p:nvPr/>
        </p:nvSpPr>
        <p:spPr bwMode="auto">
          <a:xfrm rot="14037936">
            <a:off x="6456722" y="4501139"/>
            <a:ext cx="692056" cy="1399831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左弧形箭头 13"/>
          <p:cNvSpPr/>
          <p:nvPr/>
        </p:nvSpPr>
        <p:spPr bwMode="auto">
          <a:xfrm rot="3637533">
            <a:off x="2183226" y="1459664"/>
            <a:ext cx="643508" cy="1690009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右弧形箭头 16"/>
          <p:cNvSpPr/>
          <p:nvPr/>
        </p:nvSpPr>
        <p:spPr bwMode="auto">
          <a:xfrm rot="7467352">
            <a:off x="2207807" y="4455119"/>
            <a:ext cx="731520" cy="163953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右弧形箭头 17"/>
          <p:cNvSpPr/>
          <p:nvPr/>
        </p:nvSpPr>
        <p:spPr bwMode="auto">
          <a:xfrm rot="18229308">
            <a:off x="6323763" y="1576898"/>
            <a:ext cx="731520" cy="163953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185" y="1628176"/>
            <a:ext cx="8229600" cy="3961814"/>
          </a:xfrm>
        </p:spPr>
        <p:txBody>
          <a:bodyPr/>
          <a:lstStyle/>
          <a:p>
            <a:endParaRPr lang="en-US" altLang="zh-CN" dirty="0" smtClean="0">
              <a:solidFill>
                <a:srgbClr val="000000"/>
              </a:solidFill>
              <a:latin typeface="Calibri" pitchFamily="34" charset="0"/>
              <a:ea typeface="微软雅黑" pitchFamily="34" charset="-122"/>
              <a:sym typeface="Arial" pitchFamily="34" charset="0"/>
            </a:endParaRPr>
          </a:p>
          <a:p>
            <a:endParaRPr lang="en-US" altLang="zh-CN" dirty="0" smtClean="0">
              <a:solidFill>
                <a:srgbClr val="000000"/>
              </a:solidFill>
              <a:latin typeface="Calibri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218" y="403614"/>
            <a:ext cx="8067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hlinkClick r:id="rId2" action="ppaction://hlinkfile"/>
              </a:rPr>
              <a:t>四、发展历程</a:t>
            </a: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3600" b="1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development process</a:t>
            </a:r>
            <a:endParaRPr lang="zh-CN" alt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538152" y="1412076"/>
          <a:ext cx="8317716" cy="518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7F1F2-9635-481D-9FAE-E1175963BC67}" type="datetime1">
              <a:rPr lang="zh-CN" altLang="en-US" smtClean="0"/>
              <a:pPr>
                <a:defRPr/>
              </a:pPr>
              <a:t>2018/6/9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图片 4" descr="QQ图片2017101201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449" y="1195977"/>
            <a:ext cx="2088957" cy="2033620"/>
          </a:xfrm>
          <a:prstGeom prst="rect">
            <a:avLst/>
          </a:prstGeom>
        </p:spPr>
      </p:pic>
      <p:pic>
        <p:nvPicPr>
          <p:cNvPr id="6" name="图片 5" descr="QQ图片20171012010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52" y="3573067"/>
            <a:ext cx="4769614" cy="1152528"/>
          </a:xfrm>
          <a:prstGeom prst="rect">
            <a:avLst/>
          </a:prstGeom>
        </p:spPr>
      </p:pic>
      <p:pic>
        <p:nvPicPr>
          <p:cNvPr id="7" name="图片 6" descr="QQ图片20171012010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604" y="1268010"/>
            <a:ext cx="1944891" cy="1944891"/>
          </a:xfrm>
          <a:prstGeom prst="rect">
            <a:avLst/>
          </a:prstGeom>
        </p:spPr>
      </p:pic>
      <p:pic>
        <p:nvPicPr>
          <p:cNvPr id="8" name="图片 7" descr="QQ图片2017101201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693" y="1195977"/>
            <a:ext cx="2114125" cy="2088957"/>
          </a:xfrm>
          <a:prstGeom prst="rect">
            <a:avLst/>
          </a:prstGeom>
        </p:spPr>
      </p:pic>
      <p:pic>
        <p:nvPicPr>
          <p:cNvPr id="9" name="图片 8" descr="QQ图片201710120123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572" y="4869660"/>
            <a:ext cx="4983680" cy="144066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_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6531</TotalTime>
  <Pages>0</Pages>
  <Words>784</Words>
  <Characters>0</Characters>
  <Application>Microsoft Office PowerPoint</Application>
  <DocSecurity>0</DocSecurity>
  <PresentationFormat>全屏显示(4:3)</PresentationFormat>
  <Lines>0</Lines>
  <Paragraphs>112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Office 主题</vt:lpstr>
      <vt:lpstr>Office 主题_2</vt:lpstr>
      <vt:lpstr>13_Office 主题</vt:lpstr>
      <vt:lpstr>幻灯片 1</vt:lpstr>
      <vt:lpstr>幻灯片 2</vt:lpstr>
      <vt:lpstr>幻灯片 3</vt:lpstr>
      <vt:lpstr>幻灯片 4</vt:lpstr>
      <vt:lpstr>幻灯片 5</vt:lpstr>
      <vt:lpstr>三、总体目标 Objective      建设“U-S”深度协同创新的实践教学“同课异构”模式       互惠学习、合作共赢 </vt:lpstr>
      <vt:lpstr>幻灯片 7</vt:lpstr>
      <vt:lpstr>幻灯片 8</vt:lpstr>
      <vt:lpstr>幻灯片 9</vt:lpstr>
      <vt:lpstr> 约课  约专家  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五、研究 Research  专业实践素养评价模型“GPR”  </vt:lpstr>
      <vt:lpstr>幻灯片 20</vt:lpstr>
      <vt:lpstr>幻灯片 21</vt:lpstr>
      <vt:lpstr>        具有专业实践素养的师范生，一定能够面对学生发展核心素养所带来对新型人才的挑战。通过“同课异构”项目师范生会更顺利地从准教师(Quasi teacher) 摆渡到专家型教师(Expert teacher) 。他们会-- --</vt:lpstr>
      <vt:lpstr>2018年计划</vt:lpstr>
      <vt:lpstr>幻灯片 24</vt:lpstr>
      <vt:lpstr>幻灯片 25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Microsoft</cp:lastModifiedBy>
  <cp:revision>472</cp:revision>
  <dcterms:created xsi:type="dcterms:W3CDTF">2012-11-01T13:24:27Z</dcterms:created>
  <dcterms:modified xsi:type="dcterms:W3CDTF">2018-06-09T03:07:12Z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2052-8.1.0.3238</vt:lpwstr>
  </property>
</Properties>
</file>